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1" r:id="rId5"/>
    <p:sldMasterId id="2147483719" r:id="rId6"/>
    <p:sldMasterId id="2147483728" r:id="rId7"/>
  </p:sldMasterIdLst>
  <p:notesMasterIdLst>
    <p:notesMasterId r:id="rId32"/>
  </p:notesMasterIdLst>
  <p:sldIdLst>
    <p:sldId id="423" r:id="rId8"/>
    <p:sldId id="412" r:id="rId9"/>
    <p:sldId id="422" r:id="rId10"/>
    <p:sldId id="413" r:id="rId11"/>
    <p:sldId id="414" r:id="rId12"/>
    <p:sldId id="434" r:id="rId13"/>
    <p:sldId id="436" r:id="rId14"/>
    <p:sldId id="415" r:id="rId15"/>
    <p:sldId id="424" r:id="rId16"/>
    <p:sldId id="416" r:id="rId17"/>
    <p:sldId id="417" r:id="rId18"/>
    <p:sldId id="425" r:id="rId19"/>
    <p:sldId id="427" r:id="rId20"/>
    <p:sldId id="433" r:id="rId21"/>
    <p:sldId id="431" r:id="rId22"/>
    <p:sldId id="426" r:id="rId23"/>
    <p:sldId id="428" r:id="rId24"/>
    <p:sldId id="430" r:id="rId25"/>
    <p:sldId id="432" r:id="rId26"/>
    <p:sldId id="435" r:id="rId27"/>
    <p:sldId id="418" r:id="rId28"/>
    <p:sldId id="429" r:id="rId29"/>
    <p:sldId id="419" r:id="rId30"/>
    <p:sldId id="420" r:id="rId31"/>
  </p:sldIdLst>
  <p:sldSz cx="12192000" cy="6858000"/>
  <p:notesSz cx="6858000" cy="9144000"/>
  <p:custDataLst>
    <p:tags r:id="rId33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F3AA3A-4162-4798-A774-A502BCCDD6B2}">
          <p14:sldIdLst>
            <p14:sldId id="423"/>
            <p14:sldId id="412"/>
            <p14:sldId id="422"/>
          </p14:sldIdLst>
        </p14:section>
        <p14:section name="Outline" id="{1F207469-EAF4-49DE-911A-9E0C7A5D6DAA}">
          <p14:sldIdLst>
            <p14:sldId id="413"/>
          </p14:sldIdLst>
        </p14:section>
        <p14:section name="Project Description" id="{DF3D11F4-72B9-4D8F-99F3-DC12487073B0}">
          <p14:sldIdLst>
            <p14:sldId id="414"/>
            <p14:sldId id="434"/>
            <p14:sldId id="436"/>
          </p14:sldIdLst>
        </p14:section>
        <p14:section name="Background" id="{DF658C4A-7F44-47CE-92E0-08696CF4E16E}">
          <p14:sldIdLst>
            <p14:sldId id="415"/>
          </p14:sldIdLst>
        </p14:section>
        <p14:section name="Methodology" id="{011AF355-4132-4627-8C46-B98FAA7F2CDA}">
          <p14:sldIdLst>
            <p14:sldId id="424"/>
            <p14:sldId id="416"/>
            <p14:sldId id="417"/>
            <p14:sldId id="425"/>
            <p14:sldId id="427"/>
            <p14:sldId id="433"/>
          </p14:sldIdLst>
        </p14:section>
        <p14:section name="Results" id="{99D1A7E6-A708-4B46-8DCA-0C8F4B76E727}">
          <p14:sldIdLst>
            <p14:sldId id="431"/>
            <p14:sldId id="426"/>
            <p14:sldId id="428"/>
            <p14:sldId id="430"/>
            <p14:sldId id="432"/>
            <p14:sldId id="435"/>
            <p14:sldId id="418"/>
            <p14:sldId id="429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D245DD-C2D8-FB4F-123C-E04E9A249156}" name="Josh Cheung" initials="JC" userId="7832dfba6f49f6a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nakov, Vasily (STFC,RAL,SC)" initials="B(" lastIdx="8" clrIdx="0">
    <p:extLst>
      <p:ext uri="{19B8F6BF-5375-455C-9EA6-DF929625EA0E}">
        <p15:presenceInfo xmlns:p15="http://schemas.microsoft.com/office/powerpoint/2012/main" userId="S::vasily.bunakov@stfc.ac.uk::c03f400f-c591-417c-bcce-16a80481210f" providerId="AD"/>
      </p:ext>
    </p:extLst>
  </p:cmAuthor>
  <p:cmAuthor id="2" name="Coles S.J." initials="CS" lastIdx="17" clrIdx="1">
    <p:extLst>
      <p:ext uri="{19B8F6BF-5375-455C-9EA6-DF929625EA0E}">
        <p15:presenceInfo xmlns:p15="http://schemas.microsoft.com/office/powerpoint/2012/main" userId="S::s.j.coles_soton.ac.uk#ext#@stfc365.onmicrosoft.com::c468a59a-d034-497f-aeae-7e47036ba2e7" providerId="AD"/>
      </p:ext>
    </p:extLst>
  </p:cmAuthor>
  <p:cmAuthor id="3" name="Matthews, Brian (STFC,RAL,SC)" initials="M(" lastIdx="3" clrIdx="2">
    <p:extLst>
      <p:ext uri="{19B8F6BF-5375-455C-9EA6-DF929625EA0E}">
        <p15:presenceInfo xmlns:p15="http://schemas.microsoft.com/office/powerpoint/2012/main" userId="S::brian.matthews@stfc.ac.uk::fe474c0b-e7fd-47b4-a043-3f9c81f7866a" providerId="AD"/>
      </p:ext>
    </p:extLst>
  </p:cmAuthor>
  <p:cmAuthor id="4" name="Frey J.G." initials="FJ" lastIdx="1" clrIdx="3">
    <p:extLst>
      <p:ext uri="{19B8F6BF-5375-455C-9EA6-DF929625EA0E}">
        <p15:presenceInfo xmlns:p15="http://schemas.microsoft.com/office/powerpoint/2012/main" userId="S::j.g.frey_soton.ac.uk#ext#@stfc365.onmicrosoft.com::d95c5003-8368-48cb-be56-62ee0fc393de" providerId="AD"/>
      </p:ext>
    </p:extLst>
  </p:cmAuthor>
  <p:cmAuthor id="5" name="Nicola Knight" initials="NK" lastIdx="1" clrIdx="4">
    <p:extLst>
      <p:ext uri="{19B8F6BF-5375-455C-9EA6-DF929625EA0E}">
        <p15:presenceInfo xmlns:p15="http://schemas.microsoft.com/office/powerpoint/2012/main" userId="S::njkk1g18@soton.ac.uk::46f00cb4-a357-4d7a-985c-a07a410a0f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3F1F3"/>
    <a:srgbClr val="222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F12E4-0BCB-4330-86F3-B1756B65079F}" v="10" dt="2024-07-18T13:21:26.331"/>
    <p1510:client id="{3C39C3B1-EE6B-41BA-A859-E9CA1B541C97}" v="232" dt="2024-07-18T13:33:22.5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2" y="182"/>
      </p:cViewPr>
      <p:guideLst>
        <p:guide orient="horz" pos="93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5/10/relationships/revisionInfo" Target="revisionInfo.xml"/><Relationship Id="rId21" Type="http://schemas.openxmlformats.org/officeDocument/2006/relationships/slide" Target="slides/slide14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A22D5-8A9D-46E4-981F-F9271A09975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DB0087-370C-4AB3-9226-FC299EB83CAF}">
      <dgm:prSet phldrT="[Text]"/>
      <dgm:spPr/>
      <dgm:t>
        <a:bodyPr/>
        <a:lstStyle/>
        <a:p>
          <a:r>
            <a:rPr lang="en-GB" dirty="0"/>
            <a:t>Input Data</a:t>
          </a:r>
        </a:p>
      </dgm:t>
    </dgm:pt>
    <dgm:pt modelId="{8E77AB0A-3286-4AE1-9C85-F9F206E05A73}" type="parTrans" cxnId="{64E8CB74-6511-44AF-89B0-89269AB7D5C7}">
      <dgm:prSet/>
      <dgm:spPr/>
      <dgm:t>
        <a:bodyPr/>
        <a:lstStyle/>
        <a:p>
          <a:endParaRPr lang="en-GB"/>
        </a:p>
      </dgm:t>
    </dgm:pt>
    <dgm:pt modelId="{7266F932-D24A-493F-AFE5-F3982A4F808E}" type="sibTrans" cxnId="{64E8CB74-6511-44AF-89B0-89269AB7D5C7}">
      <dgm:prSet/>
      <dgm:spPr/>
      <dgm:t>
        <a:bodyPr/>
        <a:lstStyle/>
        <a:p>
          <a:endParaRPr lang="en-GB"/>
        </a:p>
      </dgm:t>
    </dgm:pt>
    <dgm:pt modelId="{1292FD79-4458-46EA-8139-3C0BDCC3EAF0}">
      <dgm:prSet phldrT="[Text]"/>
      <dgm:spPr>
        <a:solidFill>
          <a:srgbClr val="000000"/>
        </a:solidFill>
      </dgm:spPr>
      <dgm:t>
        <a:bodyPr/>
        <a:lstStyle/>
        <a:p>
          <a:r>
            <a:rPr lang="en-GB" dirty="0"/>
            <a:t>Create trained model</a:t>
          </a:r>
        </a:p>
      </dgm:t>
    </dgm:pt>
    <dgm:pt modelId="{DF95A562-460B-419A-8108-6120B95FB36B}" type="parTrans" cxnId="{82E35EEC-859A-4302-BACD-E9839420D932}">
      <dgm:prSet/>
      <dgm:spPr/>
      <dgm:t>
        <a:bodyPr/>
        <a:lstStyle/>
        <a:p>
          <a:endParaRPr lang="en-GB"/>
        </a:p>
      </dgm:t>
    </dgm:pt>
    <dgm:pt modelId="{F68DA4ED-C6FF-40DA-856F-D911979E6423}" type="sibTrans" cxnId="{82E35EEC-859A-4302-BACD-E9839420D932}">
      <dgm:prSet/>
      <dgm:spPr/>
      <dgm:t>
        <a:bodyPr/>
        <a:lstStyle/>
        <a:p>
          <a:endParaRPr lang="en-GB"/>
        </a:p>
      </dgm:t>
    </dgm:pt>
    <dgm:pt modelId="{7035C505-9099-43E1-A79A-71697D26CF8B}">
      <dgm:prSet phldrT="[Text]"/>
      <dgm:spPr/>
      <dgm:t>
        <a:bodyPr/>
        <a:lstStyle/>
        <a:p>
          <a:r>
            <a:rPr lang="en-GB" dirty="0"/>
            <a:t>Use trained model to predict things for new input data</a:t>
          </a:r>
        </a:p>
      </dgm:t>
    </dgm:pt>
    <dgm:pt modelId="{A0A7C7A1-AFD2-4E17-B750-CB15FF180B1B}" type="parTrans" cxnId="{61E04461-CE4D-4FC6-9787-2B49C2A357D4}">
      <dgm:prSet/>
      <dgm:spPr/>
      <dgm:t>
        <a:bodyPr/>
        <a:lstStyle/>
        <a:p>
          <a:endParaRPr lang="en-GB"/>
        </a:p>
      </dgm:t>
    </dgm:pt>
    <dgm:pt modelId="{EE1015FC-2738-4A43-A4AB-03F2434A65A1}" type="sibTrans" cxnId="{61E04461-CE4D-4FC6-9787-2B49C2A357D4}">
      <dgm:prSet/>
      <dgm:spPr/>
      <dgm:t>
        <a:bodyPr/>
        <a:lstStyle/>
        <a:p>
          <a:endParaRPr lang="en-GB"/>
        </a:p>
      </dgm:t>
    </dgm:pt>
    <dgm:pt modelId="{67AC1E69-D352-4D83-B367-06D8B185D7D5}">
      <dgm:prSet/>
      <dgm:spPr/>
      <dgm:t>
        <a:bodyPr/>
        <a:lstStyle/>
        <a:p>
          <a:r>
            <a:rPr lang="en-GB" dirty="0"/>
            <a:t>Output</a:t>
          </a:r>
        </a:p>
      </dgm:t>
    </dgm:pt>
    <dgm:pt modelId="{547AD910-F8D6-43EB-BBF8-8450B23E0EA4}" type="parTrans" cxnId="{90D834FB-9D59-46C9-9DA1-00B4B4318CA2}">
      <dgm:prSet/>
      <dgm:spPr/>
      <dgm:t>
        <a:bodyPr/>
        <a:lstStyle/>
        <a:p>
          <a:endParaRPr lang="en-GB"/>
        </a:p>
      </dgm:t>
    </dgm:pt>
    <dgm:pt modelId="{89E0FD59-D1D5-4D38-8758-7FCE946D8889}" type="sibTrans" cxnId="{90D834FB-9D59-46C9-9DA1-00B4B4318CA2}">
      <dgm:prSet/>
      <dgm:spPr/>
      <dgm:t>
        <a:bodyPr/>
        <a:lstStyle/>
        <a:p>
          <a:endParaRPr lang="en-GB"/>
        </a:p>
      </dgm:t>
    </dgm:pt>
    <dgm:pt modelId="{9F8A8452-9A8A-4AB0-8705-938F0A34A0EE}" type="pres">
      <dgm:prSet presAssocID="{4BEA22D5-8A9D-46E4-981F-F9271A09975B}" presName="Name0" presStyleCnt="0">
        <dgm:presLayoutVars>
          <dgm:dir/>
          <dgm:resizeHandles val="exact"/>
        </dgm:presLayoutVars>
      </dgm:prSet>
      <dgm:spPr/>
    </dgm:pt>
    <dgm:pt modelId="{C062F0E3-3288-4252-A0E2-0E773245BC03}" type="pres">
      <dgm:prSet presAssocID="{94DB0087-370C-4AB3-9226-FC299EB83CAF}" presName="node" presStyleLbl="node1" presStyleIdx="0" presStyleCnt="4">
        <dgm:presLayoutVars>
          <dgm:bulletEnabled val="1"/>
        </dgm:presLayoutVars>
      </dgm:prSet>
      <dgm:spPr/>
    </dgm:pt>
    <dgm:pt modelId="{DD40E4A8-F1DF-4889-9AA6-E94127CA45BD}" type="pres">
      <dgm:prSet presAssocID="{7266F932-D24A-493F-AFE5-F3982A4F808E}" presName="sibTrans" presStyleLbl="sibTrans2D1" presStyleIdx="0" presStyleCnt="3"/>
      <dgm:spPr/>
    </dgm:pt>
    <dgm:pt modelId="{F0A36AEA-E20B-4B6B-B898-FA5EF6EC3856}" type="pres">
      <dgm:prSet presAssocID="{7266F932-D24A-493F-AFE5-F3982A4F808E}" presName="connectorText" presStyleLbl="sibTrans2D1" presStyleIdx="0" presStyleCnt="3"/>
      <dgm:spPr/>
    </dgm:pt>
    <dgm:pt modelId="{D795FCFA-DF2D-446A-9AAD-9A0424A4298B}" type="pres">
      <dgm:prSet presAssocID="{1292FD79-4458-46EA-8139-3C0BDCC3EAF0}" presName="node" presStyleLbl="node1" presStyleIdx="1" presStyleCnt="4">
        <dgm:presLayoutVars>
          <dgm:bulletEnabled val="1"/>
        </dgm:presLayoutVars>
      </dgm:prSet>
      <dgm:spPr/>
    </dgm:pt>
    <dgm:pt modelId="{D0B662E0-9967-4E0F-89E9-96EF61D3B080}" type="pres">
      <dgm:prSet presAssocID="{F68DA4ED-C6FF-40DA-856F-D911979E6423}" presName="sibTrans" presStyleLbl="sibTrans2D1" presStyleIdx="1" presStyleCnt="3"/>
      <dgm:spPr/>
    </dgm:pt>
    <dgm:pt modelId="{B97352AE-04E9-419B-9D7A-E4C73B1F29BA}" type="pres">
      <dgm:prSet presAssocID="{F68DA4ED-C6FF-40DA-856F-D911979E6423}" presName="connectorText" presStyleLbl="sibTrans2D1" presStyleIdx="1" presStyleCnt="3"/>
      <dgm:spPr/>
    </dgm:pt>
    <dgm:pt modelId="{03ADA844-5A2A-4D1D-B343-8AF1CCDECF79}" type="pres">
      <dgm:prSet presAssocID="{7035C505-9099-43E1-A79A-71697D26CF8B}" presName="node" presStyleLbl="node1" presStyleIdx="2" presStyleCnt="4">
        <dgm:presLayoutVars>
          <dgm:bulletEnabled val="1"/>
        </dgm:presLayoutVars>
      </dgm:prSet>
      <dgm:spPr/>
    </dgm:pt>
    <dgm:pt modelId="{A09F510E-20F3-4F63-A114-92620118793E}" type="pres">
      <dgm:prSet presAssocID="{EE1015FC-2738-4A43-A4AB-03F2434A65A1}" presName="sibTrans" presStyleLbl="sibTrans2D1" presStyleIdx="2" presStyleCnt="3"/>
      <dgm:spPr/>
    </dgm:pt>
    <dgm:pt modelId="{640E332E-1277-49C7-B6A2-F93EC1833A07}" type="pres">
      <dgm:prSet presAssocID="{EE1015FC-2738-4A43-A4AB-03F2434A65A1}" presName="connectorText" presStyleLbl="sibTrans2D1" presStyleIdx="2" presStyleCnt="3"/>
      <dgm:spPr/>
    </dgm:pt>
    <dgm:pt modelId="{B9015997-E0D1-4049-810D-F92036D5B148}" type="pres">
      <dgm:prSet presAssocID="{67AC1E69-D352-4D83-B367-06D8B185D7D5}" presName="node" presStyleLbl="node1" presStyleIdx="3" presStyleCnt="4">
        <dgm:presLayoutVars>
          <dgm:bulletEnabled val="1"/>
        </dgm:presLayoutVars>
      </dgm:prSet>
      <dgm:spPr/>
    </dgm:pt>
  </dgm:ptLst>
  <dgm:cxnLst>
    <dgm:cxn modelId="{80FB9506-F1F4-4D21-8706-EC966FE33CDC}" type="presOf" srcId="{EE1015FC-2738-4A43-A4AB-03F2434A65A1}" destId="{640E332E-1277-49C7-B6A2-F93EC1833A07}" srcOrd="1" destOrd="0" presId="urn:microsoft.com/office/officeart/2005/8/layout/process1"/>
    <dgm:cxn modelId="{07D40B2E-3AC5-4703-A1A7-9ABF640188C4}" type="presOf" srcId="{EE1015FC-2738-4A43-A4AB-03F2434A65A1}" destId="{A09F510E-20F3-4F63-A114-92620118793E}" srcOrd="0" destOrd="0" presId="urn:microsoft.com/office/officeart/2005/8/layout/process1"/>
    <dgm:cxn modelId="{45434D34-F650-440F-9C1E-5FC684DD7C81}" type="presOf" srcId="{67AC1E69-D352-4D83-B367-06D8B185D7D5}" destId="{B9015997-E0D1-4049-810D-F92036D5B148}" srcOrd="0" destOrd="0" presId="urn:microsoft.com/office/officeart/2005/8/layout/process1"/>
    <dgm:cxn modelId="{61E04461-CE4D-4FC6-9787-2B49C2A357D4}" srcId="{4BEA22D5-8A9D-46E4-981F-F9271A09975B}" destId="{7035C505-9099-43E1-A79A-71697D26CF8B}" srcOrd="2" destOrd="0" parTransId="{A0A7C7A1-AFD2-4E17-B750-CB15FF180B1B}" sibTransId="{EE1015FC-2738-4A43-A4AB-03F2434A65A1}"/>
    <dgm:cxn modelId="{81379C65-8020-4078-9C7A-FA60FA71B942}" type="presOf" srcId="{94DB0087-370C-4AB3-9226-FC299EB83CAF}" destId="{C062F0E3-3288-4252-A0E2-0E773245BC03}" srcOrd="0" destOrd="0" presId="urn:microsoft.com/office/officeart/2005/8/layout/process1"/>
    <dgm:cxn modelId="{E2C09C68-6BEC-4FB1-98CE-32C665780650}" type="presOf" srcId="{7266F932-D24A-493F-AFE5-F3982A4F808E}" destId="{DD40E4A8-F1DF-4889-9AA6-E94127CA45BD}" srcOrd="0" destOrd="0" presId="urn:microsoft.com/office/officeart/2005/8/layout/process1"/>
    <dgm:cxn modelId="{64E8CB74-6511-44AF-89B0-89269AB7D5C7}" srcId="{4BEA22D5-8A9D-46E4-981F-F9271A09975B}" destId="{94DB0087-370C-4AB3-9226-FC299EB83CAF}" srcOrd="0" destOrd="0" parTransId="{8E77AB0A-3286-4AE1-9C85-F9F206E05A73}" sibTransId="{7266F932-D24A-493F-AFE5-F3982A4F808E}"/>
    <dgm:cxn modelId="{BA850F78-0620-48E6-9FC9-666341F22495}" type="presOf" srcId="{F68DA4ED-C6FF-40DA-856F-D911979E6423}" destId="{B97352AE-04E9-419B-9D7A-E4C73B1F29BA}" srcOrd="1" destOrd="0" presId="urn:microsoft.com/office/officeart/2005/8/layout/process1"/>
    <dgm:cxn modelId="{F60BC07A-A842-4631-8B06-7B497734AD7E}" type="presOf" srcId="{4BEA22D5-8A9D-46E4-981F-F9271A09975B}" destId="{9F8A8452-9A8A-4AB0-8705-938F0A34A0EE}" srcOrd="0" destOrd="0" presId="urn:microsoft.com/office/officeart/2005/8/layout/process1"/>
    <dgm:cxn modelId="{D5ACFA95-75EA-4B8D-AC27-01F9E8B17548}" type="presOf" srcId="{1292FD79-4458-46EA-8139-3C0BDCC3EAF0}" destId="{D795FCFA-DF2D-446A-9AAD-9A0424A4298B}" srcOrd="0" destOrd="0" presId="urn:microsoft.com/office/officeart/2005/8/layout/process1"/>
    <dgm:cxn modelId="{FF9291B6-69A6-4170-988D-DB3CA4873EC2}" type="presOf" srcId="{7035C505-9099-43E1-A79A-71697D26CF8B}" destId="{03ADA844-5A2A-4D1D-B343-8AF1CCDECF79}" srcOrd="0" destOrd="0" presId="urn:microsoft.com/office/officeart/2005/8/layout/process1"/>
    <dgm:cxn modelId="{FB38D6D4-8DAC-411C-BA7E-EC43302765D7}" type="presOf" srcId="{F68DA4ED-C6FF-40DA-856F-D911979E6423}" destId="{D0B662E0-9967-4E0F-89E9-96EF61D3B080}" srcOrd="0" destOrd="0" presId="urn:microsoft.com/office/officeart/2005/8/layout/process1"/>
    <dgm:cxn modelId="{82E35EEC-859A-4302-BACD-E9839420D932}" srcId="{4BEA22D5-8A9D-46E4-981F-F9271A09975B}" destId="{1292FD79-4458-46EA-8139-3C0BDCC3EAF0}" srcOrd="1" destOrd="0" parTransId="{DF95A562-460B-419A-8108-6120B95FB36B}" sibTransId="{F68DA4ED-C6FF-40DA-856F-D911979E6423}"/>
    <dgm:cxn modelId="{632623F9-7128-4EF3-A573-DE72EA39699E}" type="presOf" srcId="{7266F932-D24A-493F-AFE5-F3982A4F808E}" destId="{F0A36AEA-E20B-4B6B-B898-FA5EF6EC3856}" srcOrd="1" destOrd="0" presId="urn:microsoft.com/office/officeart/2005/8/layout/process1"/>
    <dgm:cxn modelId="{90D834FB-9D59-46C9-9DA1-00B4B4318CA2}" srcId="{4BEA22D5-8A9D-46E4-981F-F9271A09975B}" destId="{67AC1E69-D352-4D83-B367-06D8B185D7D5}" srcOrd="3" destOrd="0" parTransId="{547AD910-F8D6-43EB-BBF8-8450B23E0EA4}" sibTransId="{89E0FD59-D1D5-4D38-8758-7FCE946D8889}"/>
    <dgm:cxn modelId="{52DC876A-D7A0-4E52-B8F3-D028253C0DFE}" type="presParOf" srcId="{9F8A8452-9A8A-4AB0-8705-938F0A34A0EE}" destId="{C062F0E3-3288-4252-A0E2-0E773245BC03}" srcOrd="0" destOrd="0" presId="urn:microsoft.com/office/officeart/2005/8/layout/process1"/>
    <dgm:cxn modelId="{7B9F66E3-7626-4663-8FD6-93B26F3FDBEB}" type="presParOf" srcId="{9F8A8452-9A8A-4AB0-8705-938F0A34A0EE}" destId="{DD40E4A8-F1DF-4889-9AA6-E94127CA45BD}" srcOrd="1" destOrd="0" presId="urn:microsoft.com/office/officeart/2005/8/layout/process1"/>
    <dgm:cxn modelId="{C4DF1B8D-820A-4C23-9948-F60DD850595B}" type="presParOf" srcId="{DD40E4A8-F1DF-4889-9AA6-E94127CA45BD}" destId="{F0A36AEA-E20B-4B6B-B898-FA5EF6EC3856}" srcOrd="0" destOrd="0" presId="urn:microsoft.com/office/officeart/2005/8/layout/process1"/>
    <dgm:cxn modelId="{80C6DF1F-CC64-422B-A45B-110BE1D81981}" type="presParOf" srcId="{9F8A8452-9A8A-4AB0-8705-938F0A34A0EE}" destId="{D795FCFA-DF2D-446A-9AAD-9A0424A4298B}" srcOrd="2" destOrd="0" presId="urn:microsoft.com/office/officeart/2005/8/layout/process1"/>
    <dgm:cxn modelId="{1DEBF337-87DE-4569-B8CD-36273867DF07}" type="presParOf" srcId="{9F8A8452-9A8A-4AB0-8705-938F0A34A0EE}" destId="{D0B662E0-9967-4E0F-89E9-96EF61D3B080}" srcOrd="3" destOrd="0" presId="urn:microsoft.com/office/officeart/2005/8/layout/process1"/>
    <dgm:cxn modelId="{75D94DEF-71B0-419E-B147-3DA70C1EEFA0}" type="presParOf" srcId="{D0B662E0-9967-4E0F-89E9-96EF61D3B080}" destId="{B97352AE-04E9-419B-9D7A-E4C73B1F29BA}" srcOrd="0" destOrd="0" presId="urn:microsoft.com/office/officeart/2005/8/layout/process1"/>
    <dgm:cxn modelId="{022B4F7E-579B-4E6E-80BD-D21A8CC7DD15}" type="presParOf" srcId="{9F8A8452-9A8A-4AB0-8705-938F0A34A0EE}" destId="{03ADA844-5A2A-4D1D-B343-8AF1CCDECF79}" srcOrd="4" destOrd="0" presId="urn:microsoft.com/office/officeart/2005/8/layout/process1"/>
    <dgm:cxn modelId="{263087FB-5B5D-4755-82BA-DAF396EF709D}" type="presParOf" srcId="{9F8A8452-9A8A-4AB0-8705-938F0A34A0EE}" destId="{A09F510E-20F3-4F63-A114-92620118793E}" srcOrd="5" destOrd="0" presId="urn:microsoft.com/office/officeart/2005/8/layout/process1"/>
    <dgm:cxn modelId="{9B61CDC6-311C-4F20-80E5-6B665DFDBE9E}" type="presParOf" srcId="{A09F510E-20F3-4F63-A114-92620118793E}" destId="{640E332E-1277-49C7-B6A2-F93EC1833A07}" srcOrd="0" destOrd="0" presId="urn:microsoft.com/office/officeart/2005/8/layout/process1"/>
    <dgm:cxn modelId="{4CC253E5-3E90-4383-AE0C-94004D584337}" type="presParOf" srcId="{9F8A8452-9A8A-4AB0-8705-938F0A34A0EE}" destId="{B9015997-E0D1-4049-810D-F92036D5B14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C522E4-DB31-4419-A5C1-09D01D72822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61A221-34E1-4B11-936C-1AD9C8F6C811}">
      <dgm:prSet phldrT="[Text]"/>
      <dgm:spPr/>
      <dgm:t>
        <a:bodyPr/>
        <a:lstStyle/>
        <a:p>
          <a:r>
            <a:rPr lang="en-GB" dirty="0"/>
            <a:t>Dataset building</a:t>
          </a:r>
        </a:p>
      </dgm:t>
    </dgm:pt>
    <dgm:pt modelId="{624CD320-67B9-4DA9-8F60-0BAB0FBACC38}" type="parTrans" cxnId="{DA058814-6BB0-4A9F-BB64-40B0ECD797DA}">
      <dgm:prSet/>
      <dgm:spPr/>
      <dgm:t>
        <a:bodyPr/>
        <a:lstStyle/>
        <a:p>
          <a:endParaRPr lang="en-GB"/>
        </a:p>
      </dgm:t>
    </dgm:pt>
    <dgm:pt modelId="{6C4614B5-4D58-485F-929D-C4E56BE869A1}" type="sibTrans" cxnId="{DA058814-6BB0-4A9F-BB64-40B0ECD797DA}">
      <dgm:prSet/>
      <dgm:spPr/>
      <dgm:t>
        <a:bodyPr/>
        <a:lstStyle/>
        <a:p>
          <a:endParaRPr lang="en-GB"/>
        </a:p>
      </dgm:t>
    </dgm:pt>
    <dgm:pt modelId="{E0F84DAE-1174-47D2-B49A-38EF10533128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BD58A1F2-366B-4744-BEC1-65A2F9BE1EE3}" type="parTrans" cxnId="{1E569AF6-1588-45C5-AEF8-B1DB77D089E3}">
      <dgm:prSet/>
      <dgm:spPr/>
      <dgm:t>
        <a:bodyPr/>
        <a:lstStyle/>
        <a:p>
          <a:endParaRPr lang="en-GB"/>
        </a:p>
      </dgm:t>
    </dgm:pt>
    <dgm:pt modelId="{BFAE7F9F-5EF9-4CFC-AEDC-32C84F4A3DAC}" type="sibTrans" cxnId="{1E569AF6-1588-45C5-AEF8-B1DB77D089E3}">
      <dgm:prSet/>
      <dgm:spPr/>
      <dgm:t>
        <a:bodyPr/>
        <a:lstStyle/>
        <a:p>
          <a:endParaRPr lang="en-GB"/>
        </a:p>
      </dgm:t>
    </dgm:pt>
    <dgm:pt modelId="{4E89B27F-6B2A-4211-8184-F2E71346F057}">
      <dgm:prSet phldrT="[Text]"/>
      <dgm:spPr/>
      <dgm:t>
        <a:bodyPr/>
        <a:lstStyle/>
        <a:p>
          <a:r>
            <a:rPr lang="en-GB" dirty="0"/>
            <a:t>Machine Learning</a:t>
          </a:r>
        </a:p>
      </dgm:t>
    </dgm:pt>
    <dgm:pt modelId="{8D811FBD-F789-415E-9949-C5C0EF381D67}" type="parTrans" cxnId="{BBCB64BE-5976-4244-AD24-FB316BA8B8EE}">
      <dgm:prSet/>
      <dgm:spPr/>
      <dgm:t>
        <a:bodyPr/>
        <a:lstStyle/>
        <a:p>
          <a:endParaRPr lang="en-GB"/>
        </a:p>
      </dgm:t>
    </dgm:pt>
    <dgm:pt modelId="{84240B28-9686-43A6-821F-6D446A0CE272}" type="sibTrans" cxnId="{BBCB64BE-5976-4244-AD24-FB316BA8B8EE}">
      <dgm:prSet/>
      <dgm:spPr/>
      <dgm:t>
        <a:bodyPr/>
        <a:lstStyle/>
        <a:p>
          <a:endParaRPr lang="en-GB"/>
        </a:p>
      </dgm:t>
    </dgm:pt>
    <dgm:pt modelId="{4E0C0E9E-15C3-4BFA-AA46-54FA0BE9699F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23769119-5206-4A53-9B28-8AC53609A18C}" type="parTrans" cxnId="{B62A1FDF-4CF9-415A-98D7-FE61F632EBE6}">
      <dgm:prSet/>
      <dgm:spPr/>
      <dgm:t>
        <a:bodyPr/>
        <a:lstStyle/>
        <a:p>
          <a:endParaRPr lang="en-GB"/>
        </a:p>
      </dgm:t>
    </dgm:pt>
    <dgm:pt modelId="{F0781964-8151-4052-A8AF-0D135BF759E7}" type="sibTrans" cxnId="{B62A1FDF-4CF9-415A-98D7-FE61F632EBE6}">
      <dgm:prSet/>
      <dgm:spPr/>
      <dgm:t>
        <a:bodyPr/>
        <a:lstStyle/>
        <a:p>
          <a:endParaRPr lang="en-GB"/>
        </a:p>
      </dgm:t>
    </dgm:pt>
    <dgm:pt modelId="{8A8E7C9B-A993-45A9-8986-50B4377F03FB}" type="pres">
      <dgm:prSet presAssocID="{C5C522E4-DB31-4419-A5C1-09D01D728229}" presName="Name0" presStyleCnt="0">
        <dgm:presLayoutVars>
          <dgm:dir/>
          <dgm:resizeHandles val="exact"/>
        </dgm:presLayoutVars>
      </dgm:prSet>
      <dgm:spPr/>
    </dgm:pt>
    <dgm:pt modelId="{5B3A3A4F-45A4-4561-AF95-1A5E3A0E607E}" type="pres">
      <dgm:prSet presAssocID="{3561A221-34E1-4B11-936C-1AD9C8F6C811}" presName="node" presStyleLbl="node1" presStyleIdx="0" presStyleCnt="4">
        <dgm:presLayoutVars>
          <dgm:bulletEnabled val="1"/>
        </dgm:presLayoutVars>
      </dgm:prSet>
      <dgm:spPr/>
    </dgm:pt>
    <dgm:pt modelId="{FCEF68A2-2F99-42A4-B879-C6B6DEBE7D07}" type="pres">
      <dgm:prSet presAssocID="{6C4614B5-4D58-485F-929D-C4E56BE869A1}" presName="sibTrans" presStyleLbl="sibTrans2D1" presStyleIdx="0" presStyleCnt="3"/>
      <dgm:spPr/>
    </dgm:pt>
    <dgm:pt modelId="{5E54ED53-10BE-4A04-9A84-61ACCC8D6643}" type="pres">
      <dgm:prSet presAssocID="{6C4614B5-4D58-485F-929D-C4E56BE869A1}" presName="connectorText" presStyleLbl="sibTrans2D1" presStyleIdx="0" presStyleCnt="3"/>
      <dgm:spPr/>
    </dgm:pt>
    <dgm:pt modelId="{2FCB41E8-C611-4A6E-B324-D9D3C539FDB1}" type="pres">
      <dgm:prSet presAssocID="{E0F84DAE-1174-47D2-B49A-38EF10533128}" presName="node" presStyleLbl="node1" presStyleIdx="1" presStyleCnt="4">
        <dgm:presLayoutVars>
          <dgm:bulletEnabled val="1"/>
        </dgm:presLayoutVars>
      </dgm:prSet>
      <dgm:spPr/>
    </dgm:pt>
    <dgm:pt modelId="{57E60BE8-8C56-42D0-87AA-D24CB8AA0650}" type="pres">
      <dgm:prSet presAssocID="{BFAE7F9F-5EF9-4CFC-AEDC-32C84F4A3DAC}" presName="sibTrans" presStyleLbl="sibTrans2D1" presStyleIdx="1" presStyleCnt="3"/>
      <dgm:spPr/>
    </dgm:pt>
    <dgm:pt modelId="{364C18AE-33CC-46A7-9FEC-2B5350F57C09}" type="pres">
      <dgm:prSet presAssocID="{BFAE7F9F-5EF9-4CFC-AEDC-32C84F4A3DAC}" presName="connectorText" presStyleLbl="sibTrans2D1" presStyleIdx="1" presStyleCnt="3"/>
      <dgm:spPr/>
    </dgm:pt>
    <dgm:pt modelId="{570CF22D-5172-46E8-808F-3E21BC9D89DA}" type="pres">
      <dgm:prSet presAssocID="{4E89B27F-6B2A-4211-8184-F2E71346F057}" presName="node" presStyleLbl="node1" presStyleIdx="2" presStyleCnt="4">
        <dgm:presLayoutVars>
          <dgm:bulletEnabled val="1"/>
        </dgm:presLayoutVars>
      </dgm:prSet>
      <dgm:spPr/>
    </dgm:pt>
    <dgm:pt modelId="{EA20E32C-1E9F-4B99-982A-31AAED8C912E}" type="pres">
      <dgm:prSet presAssocID="{84240B28-9686-43A6-821F-6D446A0CE272}" presName="sibTrans" presStyleLbl="sibTrans2D1" presStyleIdx="2" presStyleCnt="3"/>
      <dgm:spPr/>
    </dgm:pt>
    <dgm:pt modelId="{AA9E94FF-D7B0-48DC-9F40-6C292F97E528}" type="pres">
      <dgm:prSet presAssocID="{84240B28-9686-43A6-821F-6D446A0CE272}" presName="connectorText" presStyleLbl="sibTrans2D1" presStyleIdx="2" presStyleCnt="3"/>
      <dgm:spPr/>
    </dgm:pt>
    <dgm:pt modelId="{CE5EFB11-5316-46DB-AF97-6DE4C2C8ED24}" type="pres">
      <dgm:prSet presAssocID="{4E0C0E9E-15C3-4BFA-AA46-54FA0BE9699F}" presName="node" presStyleLbl="node1" presStyleIdx="3" presStyleCnt="4">
        <dgm:presLayoutVars>
          <dgm:bulletEnabled val="1"/>
        </dgm:presLayoutVars>
      </dgm:prSet>
      <dgm:spPr/>
    </dgm:pt>
  </dgm:ptLst>
  <dgm:cxnLst>
    <dgm:cxn modelId="{2908B605-9EAF-4390-B34F-F1A9C88D7861}" type="presOf" srcId="{BFAE7F9F-5EF9-4CFC-AEDC-32C84F4A3DAC}" destId="{57E60BE8-8C56-42D0-87AA-D24CB8AA0650}" srcOrd="0" destOrd="0" presId="urn:microsoft.com/office/officeart/2005/8/layout/process1"/>
    <dgm:cxn modelId="{CB820013-C94F-4E4A-ABEF-DED9B5DC4CE8}" type="presOf" srcId="{E0F84DAE-1174-47D2-B49A-38EF10533128}" destId="{2FCB41E8-C611-4A6E-B324-D9D3C539FDB1}" srcOrd="0" destOrd="0" presId="urn:microsoft.com/office/officeart/2005/8/layout/process1"/>
    <dgm:cxn modelId="{DA058814-6BB0-4A9F-BB64-40B0ECD797DA}" srcId="{C5C522E4-DB31-4419-A5C1-09D01D728229}" destId="{3561A221-34E1-4B11-936C-1AD9C8F6C811}" srcOrd="0" destOrd="0" parTransId="{624CD320-67B9-4DA9-8F60-0BAB0FBACC38}" sibTransId="{6C4614B5-4D58-485F-929D-C4E56BE869A1}"/>
    <dgm:cxn modelId="{54A23723-073D-4B28-9CA6-ABA95153300B}" type="presOf" srcId="{BFAE7F9F-5EF9-4CFC-AEDC-32C84F4A3DAC}" destId="{364C18AE-33CC-46A7-9FEC-2B5350F57C09}" srcOrd="1" destOrd="0" presId="urn:microsoft.com/office/officeart/2005/8/layout/process1"/>
    <dgm:cxn modelId="{368A8E25-A9AD-4AC4-9713-EF9B5C912378}" type="presOf" srcId="{84240B28-9686-43A6-821F-6D446A0CE272}" destId="{AA9E94FF-D7B0-48DC-9F40-6C292F97E528}" srcOrd="1" destOrd="0" presId="urn:microsoft.com/office/officeart/2005/8/layout/process1"/>
    <dgm:cxn modelId="{75B14F5B-6A3A-41B1-B2B1-E679852B1FAD}" type="presOf" srcId="{84240B28-9686-43A6-821F-6D446A0CE272}" destId="{EA20E32C-1E9F-4B99-982A-31AAED8C912E}" srcOrd="0" destOrd="0" presId="urn:microsoft.com/office/officeart/2005/8/layout/process1"/>
    <dgm:cxn modelId="{D68FED5F-6382-4961-BA18-A427B7F5C760}" type="presOf" srcId="{6C4614B5-4D58-485F-929D-C4E56BE869A1}" destId="{5E54ED53-10BE-4A04-9A84-61ACCC8D6643}" srcOrd="1" destOrd="0" presId="urn:microsoft.com/office/officeart/2005/8/layout/process1"/>
    <dgm:cxn modelId="{C4B39E66-2C61-4A36-87F1-3DE8F3B00423}" type="presOf" srcId="{4E0C0E9E-15C3-4BFA-AA46-54FA0BE9699F}" destId="{CE5EFB11-5316-46DB-AF97-6DE4C2C8ED24}" srcOrd="0" destOrd="0" presId="urn:microsoft.com/office/officeart/2005/8/layout/process1"/>
    <dgm:cxn modelId="{A9697896-FEDC-45EE-8471-6E346C8B8001}" type="presOf" srcId="{4E89B27F-6B2A-4211-8184-F2E71346F057}" destId="{570CF22D-5172-46E8-808F-3E21BC9D89DA}" srcOrd="0" destOrd="0" presId="urn:microsoft.com/office/officeart/2005/8/layout/process1"/>
    <dgm:cxn modelId="{01D558AD-4961-43E5-982F-CB7FDD6D0F98}" type="presOf" srcId="{3561A221-34E1-4B11-936C-1AD9C8F6C811}" destId="{5B3A3A4F-45A4-4561-AF95-1A5E3A0E607E}" srcOrd="0" destOrd="0" presId="urn:microsoft.com/office/officeart/2005/8/layout/process1"/>
    <dgm:cxn modelId="{BBCB64BE-5976-4244-AD24-FB316BA8B8EE}" srcId="{C5C522E4-DB31-4419-A5C1-09D01D728229}" destId="{4E89B27F-6B2A-4211-8184-F2E71346F057}" srcOrd="2" destOrd="0" parTransId="{8D811FBD-F789-415E-9949-C5C0EF381D67}" sibTransId="{84240B28-9686-43A6-821F-6D446A0CE272}"/>
    <dgm:cxn modelId="{B62A1FDF-4CF9-415A-98D7-FE61F632EBE6}" srcId="{C5C522E4-DB31-4419-A5C1-09D01D728229}" destId="{4E0C0E9E-15C3-4BFA-AA46-54FA0BE9699F}" srcOrd="3" destOrd="0" parTransId="{23769119-5206-4A53-9B28-8AC53609A18C}" sibTransId="{F0781964-8151-4052-A8AF-0D135BF759E7}"/>
    <dgm:cxn modelId="{FC3A06F4-4408-438C-898F-E274629A34A5}" type="presOf" srcId="{6C4614B5-4D58-485F-929D-C4E56BE869A1}" destId="{FCEF68A2-2F99-42A4-B879-C6B6DEBE7D07}" srcOrd="0" destOrd="0" presId="urn:microsoft.com/office/officeart/2005/8/layout/process1"/>
    <dgm:cxn modelId="{1E569AF6-1588-45C5-AEF8-B1DB77D089E3}" srcId="{C5C522E4-DB31-4419-A5C1-09D01D728229}" destId="{E0F84DAE-1174-47D2-B49A-38EF10533128}" srcOrd="1" destOrd="0" parTransId="{BD58A1F2-366B-4744-BEC1-65A2F9BE1EE3}" sibTransId="{BFAE7F9F-5EF9-4CFC-AEDC-32C84F4A3DAC}"/>
    <dgm:cxn modelId="{F5300CFE-D747-4E37-946A-C5A42D283162}" type="presOf" srcId="{C5C522E4-DB31-4419-A5C1-09D01D728229}" destId="{8A8E7C9B-A993-45A9-8986-50B4377F03FB}" srcOrd="0" destOrd="0" presId="urn:microsoft.com/office/officeart/2005/8/layout/process1"/>
    <dgm:cxn modelId="{D8539A69-BADA-4C10-9A47-F0F6D9AB1FD2}" type="presParOf" srcId="{8A8E7C9B-A993-45A9-8986-50B4377F03FB}" destId="{5B3A3A4F-45A4-4561-AF95-1A5E3A0E607E}" srcOrd="0" destOrd="0" presId="urn:microsoft.com/office/officeart/2005/8/layout/process1"/>
    <dgm:cxn modelId="{07B72B63-2440-4838-BEB3-9D3D8D4D8CAE}" type="presParOf" srcId="{8A8E7C9B-A993-45A9-8986-50B4377F03FB}" destId="{FCEF68A2-2F99-42A4-B879-C6B6DEBE7D07}" srcOrd="1" destOrd="0" presId="urn:microsoft.com/office/officeart/2005/8/layout/process1"/>
    <dgm:cxn modelId="{690DC108-9E59-4D4B-86BC-B4C5AE8A6C4E}" type="presParOf" srcId="{FCEF68A2-2F99-42A4-B879-C6B6DEBE7D07}" destId="{5E54ED53-10BE-4A04-9A84-61ACCC8D6643}" srcOrd="0" destOrd="0" presId="urn:microsoft.com/office/officeart/2005/8/layout/process1"/>
    <dgm:cxn modelId="{8DAF31B8-1439-498A-8B72-BC9FBBC6E5AE}" type="presParOf" srcId="{8A8E7C9B-A993-45A9-8986-50B4377F03FB}" destId="{2FCB41E8-C611-4A6E-B324-D9D3C539FDB1}" srcOrd="2" destOrd="0" presId="urn:microsoft.com/office/officeart/2005/8/layout/process1"/>
    <dgm:cxn modelId="{A6B8541D-E41E-4D09-AD85-D386EF93B138}" type="presParOf" srcId="{8A8E7C9B-A993-45A9-8986-50B4377F03FB}" destId="{57E60BE8-8C56-42D0-87AA-D24CB8AA0650}" srcOrd="3" destOrd="0" presId="urn:microsoft.com/office/officeart/2005/8/layout/process1"/>
    <dgm:cxn modelId="{F2CC682B-A9AA-4EFC-9342-DED5F63C5830}" type="presParOf" srcId="{57E60BE8-8C56-42D0-87AA-D24CB8AA0650}" destId="{364C18AE-33CC-46A7-9FEC-2B5350F57C09}" srcOrd="0" destOrd="0" presId="urn:microsoft.com/office/officeart/2005/8/layout/process1"/>
    <dgm:cxn modelId="{24B63580-1E18-46B7-A1D1-6B51307344EC}" type="presParOf" srcId="{8A8E7C9B-A993-45A9-8986-50B4377F03FB}" destId="{570CF22D-5172-46E8-808F-3E21BC9D89DA}" srcOrd="4" destOrd="0" presId="urn:microsoft.com/office/officeart/2005/8/layout/process1"/>
    <dgm:cxn modelId="{DB89D98C-1769-4E3C-BFBE-B1E193BDA1A4}" type="presParOf" srcId="{8A8E7C9B-A993-45A9-8986-50B4377F03FB}" destId="{EA20E32C-1E9F-4B99-982A-31AAED8C912E}" srcOrd="5" destOrd="0" presId="urn:microsoft.com/office/officeart/2005/8/layout/process1"/>
    <dgm:cxn modelId="{61EF6F90-7744-4617-8BBC-579FE6EFE1BE}" type="presParOf" srcId="{EA20E32C-1E9F-4B99-982A-31AAED8C912E}" destId="{AA9E94FF-D7B0-48DC-9F40-6C292F97E528}" srcOrd="0" destOrd="0" presId="urn:microsoft.com/office/officeart/2005/8/layout/process1"/>
    <dgm:cxn modelId="{1DCADA01-30B7-410F-A12A-7149913B595E}" type="presParOf" srcId="{8A8E7C9B-A993-45A9-8986-50B4377F03FB}" destId="{CE5EFB11-5316-46DB-AF97-6DE4C2C8ED2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2F0E3-3288-4252-A0E2-0E773245BC03}">
      <dsp:nvSpPr>
        <dsp:cNvPr id="0" name=""/>
        <dsp:cNvSpPr/>
      </dsp:nvSpPr>
      <dsp:spPr>
        <a:xfrm>
          <a:off x="4025" y="294639"/>
          <a:ext cx="1760048" cy="15015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Input Data</a:t>
          </a:r>
        </a:p>
      </dsp:txBody>
      <dsp:txXfrm>
        <a:off x="48004" y="338618"/>
        <a:ext cx="1672090" cy="1413583"/>
      </dsp:txXfrm>
    </dsp:sp>
    <dsp:sp modelId="{DD40E4A8-F1DF-4889-9AA6-E94127CA45BD}">
      <dsp:nvSpPr>
        <dsp:cNvPr id="0" name=""/>
        <dsp:cNvSpPr/>
      </dsp:nvSpPr>
      <dsp:spPr>
        <a:xfrm>
          <a:off x="1940078" y="827164"/>
          <a:ext cx="373130" cy="4364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40078" y="914462"/>
        <a:ext cx="261191" cy="261895"/>
      </dsp:txXfrm>
    </dsp:sp>
    <dsp:sp modelId="{D795FCFA-DF2D-446A-9AAD-9A0424A4298B}">
      <dsp:nvSpPr>
        <dsp:cNvPr id="0" name=""/>
        <dsp:cNvSpPr/>
      </dsp:nvSpPr>
      <dsp:spPr>
        <a:xfrm>
          <a:off x="2468093" y="294639"/>
          <a:ext cx="1760048" cy="1501541"/>
        </a:xfrm>
        <a:prstGeom prst="roundRect">
          <a:avLst>
            <a:gd name="adj" fmla="val 10000"/>
          </a:avLst>
        </a:prstGeom>
        <a:solidFill>
          <a:srgbClr val="00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Create trained model</a:t>
          </a:r>
        </a:p>
      </dsp:txBody>
      <dsp:txXfrm>
        <a:off x="2512072" y="338618"/>
        <a:ext cx="1672090" cy="1413583"/>
      </dsp:txXfrm>
    </dsp:sp>
    <dsp:sp modelId="{D0B662E0-9967-4E0F-89E9-96EF61D3B080}">
      <dsp:nvSpPr>
        <dsp:cNvPr id="0" name=""/>
        <dsp:cNvSpPr/>
      </dsp:nvSpPr>
      <dsp:spPr>
        <a:xfrm>
          <a:off x="4404146" y="827164"/>
          <a:ext cx="373130" cy="4364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404146" y="914462"/>
        <a:ext cx="261191" cy="261895"/>
      </dsp:txXfrm>
    </dsp:sp>
    <dsp:sp modelId="{03ADA844-5A2A-4D1D-B343-8AF1CCDECF79}">
      <dsp:nvSpPr>
        <dsp:cNvPr id="0" name=""/>
        <dsp:cNvSpPr/>
      </dsp:nvSpPr>
      <dsp:spPr>
        <a:xfrm>
          <a:off x="4932160" y="294639"/>
          <a:ext cx="1760048" cy="15015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Use trained model to predict things for new input data</a:t>
          </a:r>
        </a:p>
      </dsp:txBody>
      <dsp:txXfrm>
        <a:off x="4976139" y="338618"/>
        <a:ext cx="1672090" cy="1413583"/>
      </dsp:txXfrm>
    </dsp:sp>
    <dsp:sp modelId="{A09F510E-20F3-4F63-A114-92620118793E}">
      <dsp:nvSpPr>
        <dsp:cNvPr id="0" name=""/>
        <dsp:cNvSpPr/>
      </dsp:nvSpPr>
      <dsp:spPr>
        <a:xfrm>
          <a:off x="6868213" y="827164"/>
          <a:ext cx="373130" cy="4364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868213" y="914462"/>
        <a:ext cx="261191" cy="261895"/>
      </dsp:txXfrm>
    </dsp:sp>
    <dsp:sp modelId="{B9015997-E0D1-4049-810D-F92036D5B148}">
      <dsp:nvSpPr>
        <dsp:cNvPr id="0" name=""/>
        <dsp:cNvSpPr/>
      </dsp:nvSpPr>
      <dsp:spPr>
        <a:xfrm>
          <a:off x="7396228" y="294639"/>
          <a:ext cx="1760048" cy="15015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Output</a:t>
          </a:r>
        </a:p>
      </dsp:txBody>
      <dsp:txXfrm>
        <a:off x="7440207" y="338618"/>
        <a:ext cx="1672090" cy="1413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A3A4F-45A4-4561-AF95-1A5E3A0E607E}">
      <dsp:nvSpPr>
        <dsp:cNvPr id="0" name=""/>
        <dsp:cNvSpPr/>
      </dsp:nvSpPr>
      <dsp:spPr>
        <a:xfrm>
          <a:off x="3791" y="440485"/>
          <a:ext cx="1657645" cy="994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Dataset building</a:t>
          </a:r>
        </a:p>
      </dsp:txBody>
      <dsp:txXfrm>
        <a:off x="32921" y="469615"/>
        <a:ext cx="1599385" cy="936327"/>
      </dsp:txXfrm>
    </dsp:sp>
    <dsp:sp modelId="{FCEF68A2-2F99-42A4-B879-C6B6DEBE7D07}">
      <dsp:nvSpPr>
        <dsp:cNvPr id="0" name=""/>
        <dsp:cNvSpPr/>
      </dsp:nvSpPr>
      <dsp:spPr>
        <a:xfrm>
          <a:off x="1827201" y="732231"/>
          <a:ext cx="351420" cy="411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1827201" y="814450"/>
        <a:ext cx="245994" cy="246658"/>
      </dsp:txXfrm>
    </dsp:sp>
    <dsp:sp modelId="{2FCB41E8-C611-4A6E-B324-D9D3C539FDB1}">
      <dsp:nvSpPr>
        <dsp:cNvPr id="0" name=""/>
        <dsp:cNvSpPr/>
      </dsp:nvSpPr>
      <dsp:spPr>
        <a:xfrm>
          <a:off x="2324495" y="440485"/>
          <a:ext cx="1657645" cy="994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Data processing</a:t>
          </a:r>
        </a:p>
      </dsp:txBody>
      <dsp:txXfrm>
        <a:off x="2353625" y="469615"/>
        <a:ext cx="1599385" cy="936327"/>
      </dsp:txXfrm>
    </dsp:sp>
    <dsp:sp modelId="{57E60BE8-8C56-42D0-87AA-D24CB8AA0650}">
      <dsp:nvSpPr>
        <dsp:cNvPr id="0" name=""/>
        <dsp:cNvSpPr/>
      </dsp:nvSpPr>
      <dsp:spPr>
        <a:xfrm>
          <a:off x="4147905" y="732231"/>
          <a:ext cx="351420" cy="411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4147905" y="814450"/>
        <a:ext cx="245994" cy="246658"/>
      </dsp:txXfrm>
    </dsp:sp>
    <dsp:sp modelId="{570CF22D-5172-46E8-808F-3E21BC9D89DA}">
      <dsp:nvSpPr>
        <dsp:cNvPr id="0" name=""/>
        <dsp:cNvSpPr/>
      </dsp:nvSpPr>
      <dsp:spPr>
        <a:xfrm>
          <a:off x="4645199" y="440485"/>
          <a:ext cx="1657645" cy="994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Machine Learning</a:t>
          </a:r>
        </a:p>
      </dsp:txBody>
      <dsp:txXfrm>
        <a:off x="4674329" y="469615"/>
        <a:ext cx="1599385" cy="936327"/>
      </dsp:txXfrm>
    </dsp:sp>
    <dsp:sp modelId="{EA20E32C-1E9F-4B99-982A-31AAED8C912E}">
      <dsp:nvSpPr>
        <dsp:cNvPr id="0" name=""/>
        <dsp:cNvSpPr/>
      </dsp:nvSpPr>
      <dsp:spPr>
        <a:xfrm>
          <a:off x="6468610" y="732231"/>
          <a:ext cx="351420" cy="411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6468610" y="814450"/>
        <a:ext cx="245994" cy="246658"/>
      </dsp:txXfrm>
    </dsp:sp>
    <dsp:sp modelId="{CE5EFB11-5316-46DB-AF97-6DE4C2C8ED24}">
      <dsp:nvSpPr>
        <dsp:cNvPr id="0" name=""/>
        <dsp:cNvSpPr/>
      </dsp:nvSpPr>
      <dsp:spPr>
        <a:xfrm>
          <a:off x="6965903" y="440485"/>
          <a:ext cx="1657645" cy="994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Results</a:t>
          </a:r>
        </a:p>
      </dsp:txBody>
      <dsp:txXfrm>
        <a:off x="6995033" y="469615"/>
        <a:ext cx="1599385" cy="936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96121-472A-ED42-B998-BE5A8BF345B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E88BF-5965-214E-8835-5A9417D6C6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79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90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939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932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Scaling affects distribution of data, makes it easier for model to effectively differentiate between values</a:t>
            </a:r>
          </a:p>
          <a:p>
            <a:r>
              <a:rPr lang="en-GB" dirty="0"/>
              <a:t>Feature selection tested variety of different ways, eventually just removed anything with &lt;1% distinct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DE88BF-5965-214E-8835-5A9417D6C6E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925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82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85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539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904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74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358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Highly likely that these results could be improved by rerunning hyperparameter optimisation, etc, as dataset size doubled with bug fix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48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596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426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54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675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606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45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90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54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91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42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30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362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Overall process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02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0" y="-16647"/>
            <a:ext cx="863600" cy="5698067"/>
          </a:xfrm>
          <a:custGeom>
            <a:avLst/>
            <a:gdLst/>
            <a:ahLst/>
            <a:cxnLst/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9415805" y="0"/>
            <a:ext cx="1988316" cy="6806082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>
            <a:off x="8695426" y="3689880"/>
            <a:ext cx="3493399" cy="3176587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3"/>
          <p:cNvSpPr/>
          <p:nvPr/>
        </p:nvSpPr>
        <p:spPr>
          <a:xfrm>
            <a:off x="9747593" y="0"/>
            <a:ext cx="2441232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/>
          <p:cNvSpPr/>
          <p:nvPr/>
        </p:nvSpPr>
        <p:spPr>
          <a:xfrm>
            <a:off x="9808234" y="0"/>
            <a:ext cx="2383766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/>
          <p:cNvSpPr/>
          <p:nvPr/>
        </p:nvSpPr>
        <p:spPr>
          <a:xfrm>
            <a:off x="9274002" y="3056467"/>
            <a:ext cx="2917998" cy="3810000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/>
          <p:cNvSpPr/>
          <p:nvPr/>
        </p:nvSpPr>
        <p:spPr>
          <a:xfrm>
            <a:off x="9808234" y="0"/>
            <a:ext cx="2380592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5" name="Rectangle 28"/>
          <p:cNvSpPr/>
          <p:nvPr/>
        </p:nvSpPr>
        <p:spPr>
          <a:xfrm>
            <a:off x="10898730" y="0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/>
          <p:cNvSpPr/>
          <p:nvPr/>
        </p:nvSpPr>
        <p:spPr>
          <a:xfrm>
            <a:off x="11040533" y="0"/>
            <a:ext cx="1148291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/>
          <p:cNvSpPr/>
          <p:nvPr/>
        </p:nvSpPr>
        <p:spPr>
          <a:xfrm>
            <a:off x="10590212" y="3598334"/>
            <a:ext cx="1598613" cy="32681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770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92171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9217163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265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36" y="387929"/>
            <a:ext cx="8200236" cy="8981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40873"/>
            <a:ext cx="4744529" cy="4600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8543" y="1440875"/>
            <a:ext cx="4744529" cy="4600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6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672" y="387931"/>
            <a:ext cx="8089399" cy="90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8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46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1498604"/>
            <a:ext cx="4334613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9970" y="514925"/>
            <a:ext cx="4934915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3" y="2777069"/>
            <a:ext cx="4334613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735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931988"/>
            <a:ext cx="9665737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9665737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1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0" y="-16647"/>
            <a:ext cx="863600" cy="5698067"/>
          </a:xfrm>
          <a:custGeom>
            <a:avLst/>
            <a:gdLst/>
            <a:ahLst/>
            <a:cxnLst/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9415805" y="0"/>
            <a:ext cx="1988316" cy="6806082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>
            <a:off x="8695426" y="3689880"/>
            <a:ext cx="3493399" cy="3176587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3"/>
          <p:cNvSpPr/>
          <p:nvPr/>
        </p:nvSpPr>
        <p:spPr>
          <a:xfrm>
            <a:off x="9747593" y="0"/>
            <a:ext cx="2441232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/>
          <p:cNvSpPr/>
          <p:nvPr/>
        </p:nvSpPr>
        <p:spPr>
          <a:xfrm>
            <a:off x="9808234" y="0"/>
            <a:ext cx="2383766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/>
          <p:cNvSpPr/>
          <p:nvPr/>
        </p:nvSpPr>
        <p:spPr>
          <a:xfrm>
            <a:off x="9274002" y="3056467"/>
            <a:ext cx="2917998" cy="3810000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/>
          <p:cNvSpPr/>
          <p:nvPr/>
        </p:nvSpPr>
        <p:spPr>
          <a:xfrm>
            <a:off x="9808234" y="0"/>
            <a:ext cx="2380592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5" name="Rectangle 28"/>
          <p:cNvSpPr/>
          <p:nvPr/>
        </p:nvSpPr>
        <p:spPr>
          <a:xfrm>
            <a:off x="10898730" y="0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/>
          <p:cNvSpPr/>
          <p:nvPr/>
        </p:nvSpPr>
        <p:spPr>
          <a:xfrm>
            <a:off x="11040533" y="0"/>
            <a:ext cx="1148291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/>
          <p:cNvSpPr/>
          <p:nvPr/>
        </p:nvSpPr>
        <p:spPr>
          <a:xfrm>
            <a:off x="10590212" y="3598334"/>
            <a:ext cx="1598613" cy="32681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20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782" y="383075"/>
            <a:ext cx="7094220" cy="900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3165"/>
            <a:ext cx="8596668" cy="46281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3BE6DC1-481E-8946-AF83-70CD442050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26CBF5D1-BADF-4345-828B-CD1B46ABF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2FD6272-E050-A044-9856-BD5950D9A5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71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74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37" y="400609"/>
            <a:ext cx="7131165" cy="89818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40873"/>
            <a:ext cx="4184035" cy="46004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440873"/>
            <a:ext cx="4184034" cy="46004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97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782" y="387930"/>
            <a:ext cx="7094220" cy="900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57745"/>
            <a:ext cx="8596668" cy="46836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3BE6DC1-481E-8946-AF83-70CD442050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26CBF5D1-BADF-4345-828B-CD1B46ABF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2FD6272-E050-A044-9856-BD5950D9A5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9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235" y="396097"/>
            <a:ext cx="7306657" cy="90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428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338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860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362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782" y="384492"/>
            <a:ext cx="8146037" cy="900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385455"/>
            <a:ext cx="9648486" cy="465590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3BE6DC1-481E-8946-AF83-70CD442050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26CBF5D1-BADF-4345-828B-CD1B46ABF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2FD6272-E050-A044-9856-BD5950D9A5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665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92171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9217163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821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36" y="391372"/>
            <a:ext cx="8200236" cy="8981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394690"/>
            <a:ext cx="4744529" cy="4646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8543" y="1394691"/>
            <a:ext cx="4744529" cy="4646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676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344" y="397168"/>
            <a:ext cx="8375728" cy="90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18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8136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1498604"/>
            <a:ext cx="4334613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9970" y="514925"/>
            <a:ext cx="4934915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3" y="2777069"/>
            <a:ext cx="4334613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08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248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931988"/>
            <a:ext cx="9665737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9665737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285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36" y="397169"/>
            <a:ext cx="7131165" cy="89818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13164"/>
            <a:ext cx="4184035" cy="46281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413165"/>
            <a:ext cx="4184034" cy="46281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38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944" y="387927"/>
            <a:ext cx="7306657" cy="90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35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6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5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9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781" y="397171"/>
            <a:ext cx="8146037" cy="900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03927"/>
            <a:ext cx="9648486" cy="46374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3BE6DC1-481E-8946-AF83-70CD442050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26CBF5D1-BADF-4345-828B-CD1B46ABF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2FD6272-E050-A044-9856-BD5950D9A5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8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35EFB5A-10A1-4CEB-BA49-0176EF00E970}"/>
              </a:ext>
            </a:extLst>
          </p:cNvPr>
          <p:cNvGrpSpPr/>
          <p:nvPr/>
        </p:nvGrpSpPr>
        <p:grpSpPr>
          <a:xfrm>
            <a:off x="8695426" y="0"/>
            <a:ext cx="3496574" cy="6866467"/>
            <a:chOff x="8695426" y="-8467"/>
            <a:chExt cx="3496574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F5648D-C181-4A20-9757-3EB3AA24F5D9}"/>
                </a:ext>
              </a:extLst>
            </p:cNvPr>
            <p:cNvCxnSpPr>
              <a:cxnSpLocks/>
            </p:cNvCxnSpPr>
            <p:nvPr/>
          </p:nvCxnSpPr>
          <p:spPr>
            <a:xfrm>
              <a:off x="9415805" y="-8467"/>
              <a:ext cx="1988316" cy="6806082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DE456B-8C90-4E65-B2D6-6DDC22E02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5426" y="3681413"/>
              <a:ext cx="3493399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021D59F6-5600-4FB8-A5AC-185386A2A7E5}"/>
                </a:ext>
              </a:extLst>
            </p:cNvPr>
            <p:cNvSpPr/>
            <p:nvPr/>
          </p:nvSpPr>
          <p:spPr>
            <a:xfrm>
              <a:off x="9747593" y="-8467"/>
              <a:ext cx="2441232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63FD85BF-ACA1-42C9-9D86-3241F72BAA9E}"/>
                </a:ext>
              </a:extLst>
            </p:cNvPr>
            <p:cNvSpPr/>
            <p:nvPr/>
          </p:nvSpPr>
          <p:spPr>
            <a:xfrm>
              <a:off x="9808234" y="-8467"/>
              <a:ext cx="2383766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3FD25E6-F258-461F-BBD5-6416E15A483F}"/>
                </a:ext>
              </a:extLst>
            </p:cNvPr>
            <p:cNvSpPr/>
            <p:nvPr/>
          </p:nvSpPr>
          <p:spPr>
            <a:xfrm>
              <a:off x="9274002" y="3048000"/>
              <a:ext cx="2917998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D0CAA622-7BE4-400F-BCB4-7437C65B93DF}"/>
                </a:ext>
              </a:extLst>
            </p:cNvPr>
            <p:cNvSpPr/>
            <p:nvPr/>
          </p:nvSpPr>
          <p:spPr>
            <a:xfrm>
              <a:off x="9808234" y="-8467"/>
              <a:ext cx="2380592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3862E5C4-3672-4081-AA1B-7BFBF5686B41}"/>
                </a:ext>
              </a:extLst>
            </p:cNvPr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42F32513-BA98-44BE-A757-2A401FAE894B}"/>
                </a:ext>
              </a:extLst>
            </p:cNvPr>
            <p:cNvSpPr/>
            <p:nvPr/>
          </p:nvSpPr>
          <p:spPr>
            <a:xfrm>
              <a:off x="11040533" y="-8467"/>
              <a:ext cx="1148291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B843EF2C-43E1-44F3-9185-865CF2DC01BD}"/>
                </a:ext>
              </a:extLst>
            </p:cNvPr>
            <p:cNvSpPr/>
            <p:nvPr/>
          </p:nvSpPr>
          <p:spPr>
            <a:xfrm>
              <a:off x="10590212" y="3589867"/>
              <a:ext cx="1598613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2438" y="399521"/>
            <a:ext cx="7081564" cy="9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391067"/>
            <a:ext cx="8596668" cy="4650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C484674-7C33-4B71-AB0F-A07B95B0E468}"/>
              </a:ext>
            </a:extLst>
          </p:cNvPr>
          <p:cNvSpPr/>
          <p:nvPr/>
        </p:nvSpPr>
        <p:spPr>
          <a:xfrm>
            <a:off x="-8195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495CC7F-001E-C748-9A69-2809139BFB2C}"/>
              </a:ext>
            </a:extLst>
          </p:cNvPr>
          <p:cNvSpPr>
            <a:spLocks noGrp="1" noChangeAspect="1" noChangeArrowheads="1"/>
          </p:cNvSpPr>
          <p:nvPr>
            <p:ph type="ftr" sz="quarter" idx="3"/>
          </p:nvPr>
        </p:nvSpPr>
        <p:spPr bwMode="auto">
          <a:xfrm>
            <a:off x="677863" y="6042025"/>
            <a:ext cx="62976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CD2D931-0A07-5C4E-A5DA-1108D368C5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67" y="200888"/>
            <a:ext cx="2057730" cy="816097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6BC0A9E-DBB9-535B-2BFB-3710C49E00B1}"/>
              </a:ext>
            </a:extLst>
          </p:cNvPr>
          <p:cNvSpPr/>
          <p:nvPr userDrawn="1"/>
        </p:nvSpPr>
        <p:spPr>
          <a:xfrm>
            <a:off x="-8195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86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Open Sans Condensed" panose="020B0806030504020204" pitchFamily="34" charset="0"/>
          <a:ea typeface="Open Sans Condensed" panose="020B0806030504020204" pitchFamily="34" charset="0"/>
          <a:cs typeface="Open Sans Condensed" panose="020B08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F5648D-C181-4A20-9757-3EB3AA24F5D9}"/>
              </a:ext>
            </a:extLst>
          </p:cNvPr>
          <p:cNvCxnSpPr>
            <a:cxnSpLocks/>
          </p:cNvCxnSpPr>
          <p:nvPr/>
        </p:nvCxnSpPr>
        <p:spPr>
          <a:xfrm>
            <a:off x="10799089" y="0"/>
            <a:ext cx="1076377" cy="6806082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DE456B-8C90-4E65-B2D6-6DDC22E02016}"/>
              </a:ext>
            </a:extLst>
          </p:cNvPr>
          <p:cNvCxnSpPr>
            <a:cxnSpLocks/>
          </p:cNvCxnSpPr>
          <p:nvPr/>
        </p:nvCxnSpPr>
        <p:spPr>
          <a:xfrm flipH="1">
            <a:off x="10086680" y="3689880"/>
            <a:ext cx="2102145" cy="3168120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021D59F6-5600-4FB8-A5AC-185386A2A7E5}"/>
              </a:ext>
            </a:extLst>
          </p:cNvPr>
          <p:cNvSpPr/>
          <p:nvPr/>
        </p:nvSpPr>
        <p:spPr>
          <a:xfrm>
            <a:off x="10465725" y="-18854"/>
            <a:ext cx="1723099" cy="6885321"/>
          </a:xfrm>
          <a:custGeom>
            <a:avLst/>
            <a:gdLst>
              <a:gd name="connsiteX0" fmla="*/ 2835265 w 3007349"/>
              <a:gd name="connsiteY0" fmla="*/ 18854 h 6866467"/>
              <a:gd name="connsiteX1" fmla="*/ 3007349 w 3007349"/>
              <a:gd name="connsiteY1" fmla="*/ 0 h 6866467"/>
              <a:gd name="connsiteX2" fmla="*/ 3007349 w 3007349"/>
              <a:gd name="connsiteY2" fmla="*/ 6866467 h 6866467"/>
              <a:gd name="connsiteX3" fmla="*/ 0 w 3007349"/>
              <a:gd name="connsiteY3" fmla="*/ 6866467 h 6866467"/>
              <a:gd name="connsiteX4" fmla="*/ 2835265 w 3007349"/>
              <a:gd name="connsiteY4" fmla="*/ 18854 h 6866467"/>
              <a:gd name="connsiteX0" fmla="*/ 2604927 w 3007349"/>
              <a:gd name="connsiteY0" fmla="*/ 0 h 6885321"/>
              <a:gd name="connsiteX1" fmla="*/ 3007349 w 3007349"/>
              <a:gd name="connsiteY1" fmla="*/ 18854 h 6885321"/>
              <a:gd name="connsiteX2" fmla="*/ 3007349 w 3007349"/>
              <a:gd name="connsiteY2" fmla="*/ 6885321 h 6885321"/>
              <a:gd name="connsiteX3" fmla="*/ 0 w 3007349"/>
              <a:gd name="connsiteY3" fmla="*/ 6885321 h 6885321"/>
              <a:gd name="connsiteX4" fmla="*/ 2604927 w 3007349"/>
              <a:gd name="connsiteY4" fmla="*/ 0 h 688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349" h="6885321">
                <a:moveTo>
                  <a:pt x="2604927" y="0"/>
                </a:moveTo>
                <a:lnTo>
                  <a:pt x="3007349" y="18854"/>
                </a:lnTo>
                <a:lnTo>
                  <a:pt x="3007349" y="6885321"/>
                </a:lnTo>
                <a:lnTo>
                  <a:pt x="0" y="6885321"/>
                </a:lnTo>
                <a:lnTo>
                  <a:pt x="2604927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63FD85BF-ACA1-42C9-9D86-3241F72BAA9E}"/>
              </a:ext>
            </a:extLst>
          </p:cNvPr>
          <p:cNvSpPr/>
          <p:nvPr/>
        </p:nvSpPr>
        <p:spPr>
          <a:xfrm>
            <a:off x="10496394" y="0"/>
            <a:ext cx="1692430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3862E5C4-3672-4081-AA1B-7BFBF5686B41}"/>
              </a:ext>
            </a:extLst>
          </p:cNvPr>
          <p:cNvSpPr/>
          <p:nvPr/>
        </p:nvSpPr>
        <p:spPr>
          <a:xfrm>
            <a:off x="11002427" y="0"/>
            <a:ext cx="1186397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2F32513-BA98-44BE-A757-2A401FAE894B}"/>
              </a:ext>
            </a:extLst>
          </p:cNvPr>
          <p:cNvSpPr/>
          <p:nvPr/>
        </p:nvSpPr>
        <p:spPr>
          <a:xfrm>
            <a:off x="11040533" y="-9427"/>
            <a:ext cx="1148291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B843EF2C-43E1-44F3-9185-865CF2DC01BD}"/>
              </a:ext>
            </a:extLst>
          </p:cNvPr>
          <p:cNvSpPr/>
          <p:nvPr/>
        </p:nvSpPr>
        <p:spPr>
          <a:xfrm>
            <a:off x="11002426" y="3598334"/>
            <a:ext cx="1186399" cy="32681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2438" y="388087"/>
            <a:ext cx="8124754" cy="9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379633"/>
            <a:ext cx="9639858" cy="466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C484674-7C33-4B71-AB0F-A07B95B0E468}"/>
              </a:ext>
            </a:extLst>
          </p:cNvPr>
          <p:cNvSpPr/>
          <p:nvPr/>
        </p:nvSpPr>
        <p:spPr>
          <a:xfrm>
            <a:off x="-8195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495CC7F-001E-C748-9A69-2809139BFB2C}"/>
              </a:ext>
            </a:extLst>
          </p:cNvPr>
          <p:cNvSpPr>
            <a:spLocks noGrp="1" noChangeAspect="1" noChangeArrowheads="1"/>
          </p:cNvSpPr>
          <p:nvPr>
            <p:ph type="ftr" sz="quarter" idx="3"/>
          </p:nvPr>
        </p:nvSpPr>
        <p:spPr bwMode="auto">
          <a:xfrm>
            <a:off x="677863" y="6042025"/>
            <a:ext cx="62976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CD2D931-0A07-5C4E-A5DA-1108D368C5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67" y="200888"/>
            <a:ext cx="2057730" cy="8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Open Sans Condensed" panose="020B0806030504020204" pitchFamily="34" charset="0"/>
          <a:ea typeface="Open Sans Condensed" panose="020B0806030504020204" pitchFamily="34" charset="0"/>
          <a:cs typeface="Open Sans Condensed" panose="020B08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35EFB5A-10A1-4CEB-BA49-0176EF00E970}"/>
              </a:ext>
            </a:extLst>
          </p:cNvPr>
          <p:cNvGrpSpPr/>
          <p:nvPr/>
        </p:nvGrpSpPr>
        <p:grpSpPr>
          <a:xfrm>
            <a:off x="8695426" y="0"/>
            <a:ext cx="3496574" cy="6866467"/>
            <a:chOff x="8695426" y="-8467"/>
            <a:chExt cx="3496574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F5648D-C181-4A20-9757-3EB3AA24F5D9}"/>
                </a:ext>
              </a:extLst>
            </p:cNvPr>
            <p:cNvCxnSpPr>
              <a:cxnSpLocks/>
            </p:cNvCxnSpPr>
            <p:nvPr/>
          </p:nvCxnSpPr>
          <p:spPr>
            <a:xfrm>
              <a:off x="9415805" y="-8467"/>
              <a:ext cx="1988316" cy="6806082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DE456B-8C90-4E65-B2D6-6DDC22E02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5426" y="3681413"/>
              <a:ext cx="3493399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021D59F6-5600-4FB8-A5AC-185386A2A7E5}"/>
                </a:ext>
              </a:extLst>
            </p:cNvPr>
            <p:cNvSpPr/>
            <p:nvPr/>
          </p:nvSpPr>
          <p:spPr>
            <a:xfrm>
              <a:off x="9747593" y="-8467"/>
              <a:ext cx="2441232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63FD85BF-ACA1-42C9-9D86-3241F72BAA9E}"/>
                </a:ext>
              </a:extLst>
            </p:cNvPr>
            <p:cNvSpPr/>
            <p:nvPr/>
          </p:nvSpPr>
          <p:spPr>
            <a:xfrm>
              <a:off x="9808234" y="-8467"/>
              <a:ext cx="2383766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3FD25E6-F258-461F-BBD5-6416E15A483F}"/>
                </a:ext>
              </a:extLst>
            </p:cNvPr>
            <p:cNvSpPr/>
            <p:nvPr/>
          </p:nvSpPr>
          <p:spPr>
            <a:xfrm>
              <a:off x="9274002" y="3048000"/>
              <a:ext cx="2917998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D0CAA622-7BE4-400F-BCB4-7437C65B93DF}"/>
                </a:ext>
              </a:extLst>
            </p:cNvPr>
            <p:cNvSpPr/>
            <p:nvPr/>
          </p:nvSpPr>
          <p:spPr>
            <a:xfrm>
              <a:off x="9808234" y="-8467"/>
              <a:ext cx="2380592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3862E5C4-3672-4081-AA1B-7BFBF5686B41}"/>
                </a:ext>
              </a:extLst>
            </p:cNvPr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42F32513-BA98-44BE-A757-2A401FAE894B}"/>
                </a:ext>
              </a:extLst>
            </p:cNvPr>
            <p:cNvSpPr/>
            <p:nvPr/>
          </p:nvSpPr>
          <p:spPr>
            <a:xfrm>
              <a:off x="11040533" y="-8467"/>
              <a:ext cx="1148291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B843EF2C-43E1-44F3-9185-865CF2DC01BD}"/>
                </a:ext>
              </a:extLst>
            </p:cNvPr>
            <p:cNvSpPr/>
            <p:nvPr/>
          </p:nvSpPr>
          <p:spPr>
            <a:xfrm>
              <a:off x="10590212" y="3589867"/>
              <a:ext cx="1598613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2438" y="385110"/>
            <a:ext cx="7081564" cy="9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358185"/>
            <a:ext cx="8596668" cy="4683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C484674-7C33-4B71-AB0F-A07B95B0E468}"/>
              </a:ext>
            </a:extLst>
          </p:cNvPr>
          <p:cNvSpPr/>
          <p:nvPr/>
        </p:nvSpPr>
        <p:spPr>
          <a:xfrm>
            <a:off x="-8195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495CC7F-001E-C748-9A69-2809139BFB2C}"/>
              </a:ext>
            </a:extLst>
          </p:cNvPr>
          <p:cNvSpPr>
            <a:spLocks noGrp="1" noChangeAspect="1" noChangeArrowheads="1"/>
          </p:cNvSpPr>
          <p:nvPr>
            <p:ph type="ftr" sz="quarter" idx="3"/>
          </p:nvPr>
        </p:nvSpPr>
        <p:spPr bwMode="auto">
          <a:xfrm>
            <a:off x="677863" y="6042025"/>
            <a:ext cx="62976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CD2D931-0A07-5C4E-A5DA-1108D368C5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67" y="200888"/>
            <a:ext cx="2057730" cy="816097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6BC0A9E-DBB9-535B-2BFB-3710C49E00B1}"/>
              </a:ext>
            </a:extLst>
          </p:cNvPr>
          <p:cNvSpPr/>
          <p:nvPr userDrawn="1"/>
        </p:nvSpPr>
        <p:spPr>
          <a:xfrm>
            <a:off x="-8195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46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Open Sans Condensed" panose="020B0806030504020204" pitchFamily="34" charset="0"/>
          <a:ea typeface="Open Sans Condensed" panose="020B0806030504020204" pitchFamily="34" charset="0"/>
          <a:cs typeface="Open Sans Condensed" panose="020B08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F5648D-C181-4A20-9757-3EB3AA24F5D9}"/>
              </a:ext>
            </a:extLst>
          </p:cNvPr>
          <p:cNvCxnSpPr>
            <a:cxnSpLocks/>
          </p:cNvCxnSpPr>
          <p:nvPr/>
        </p:nvCxnSpPr>
        <p:spPr>
          <a:xfrm>
            <a:off x="10799089" y="0"/>
            <a:ext cx="1076377" cy="6806082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DE456B-8C90-4E65-B2D6-6DDC22E02016}"/>
              </a:ext>
            </a:extLst>
          </p:cNvPr>
          <p:cNvCxnSpPr>
            <a:cxnSpLocks/>
          </p:cNvCxnSpPr>
          <p:nvPr/>
        </p:nvCxnSpPr>
        <p:spPr>
          <a:xfrm flipH="1">
            <a:off x="10086680" y="3689880"/>
            <a:ext cx="2102145" cy="3168120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021D59F6-5600-4FB8-A5AC-185386A2A7E5}"/>
              </a:ext>
            </a:extLst>
          </p:cNvPr>
          <p:cNvSpPr/>
          <p:nvPr/>
        </p:nvSpPr>
        <p:spPr>
          <a:xfrm>
            <a:off x="10465725" y="-18854"/>
            <a:ext cx="1723099" cy="6885321"/>
          </a:xfrm>
          <a:custGeom>
            <a:avLst/>
            <a:gdLst>
              <a:gd name="connsiteX0" fmla="*/ 2835265 w 3007349"/>
              <a:gd name="connsiteY0" fmla="*/ 18854 h 6866467"/>
              <a:gd name="connsiteX1" fmla="*/ 3007349 w 3007349"/>
              <a:gd name="connsiteY1" fmla="*/ 0 h 6866467"/>
              <a:gd name="connsiteX2" fmla="*/ 3007349 w 3007349"/>
              <a:gd name="connsiteY2" fmla="*/ 6866467 h 6866467"/>
              <a:gd name="connsiteX3" fmla="*/ 0 w 3007349"/>
              <a:gd name="connsiteY3" fmla="*/ 6866467 h 6866467"/>
              <a:gd name="connsiteX4" fmla="*/ 2835265 w 3007349"/>
              <a:gd name="connsiteY4" fmla="*/ 18854 h 6866467"/>
              <a:gd name="connsiteX0" fmla="*/ 2604927 w 3007349"/>
              <a:gd name="connsiteY0" fmla="*/ 0 h 6885321"/>
              <a:gd name="connsiteX1" fmla="*/ 3007349 w 3007349"/>
              <a:gd name="connsiteY1" fmla="*/ 18854 h 6885321"/>
              <a:gd name="connsiteX2" fmla="*/ 3007349 w 3007349"/>
              <a:gd name="connsiteY2" fmla="*/ 6885321 h 6885321"/>
              <a:gd name="connsiteX3" fmla="*/ 0 w 3007349"/>
              <a:gd name="connsiteY3" fmla="*/ 6885321 h 6885321"/>
              <a:gd name="connsiteX4" fmla="*/ 2604927 w 3007349"/>
              <a:gd name="connsiteY4" fmla="*/ 0 h 688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349" h="6885321">
                <a:moveTo>
                  <a:pt x="2604927" y="0"/>
                </a:moveTo>
                <a:lnTo>
                  <a:pt x="3007349" y="18854"/>
                </a:lnTo>
                <a:lnTo>
                  <a:pt x="3007349" y="6885321"/>
                </a:lnTo>
                <a:lnTo>
                  <a:pt x="0" y="6885321"/>
                </a:lnTo>
                <a:lnTo>
                  <a:pt x="2604927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63FD85BF-ACA1-42C9-9D86-3241F72BAA9E}"/>
              </a:ext>
            </a:extLst>
          </p:cNvPr>
          <p:cNvSpPr/>
          <p:nvPr/>
        </p:nvSpPr>
        <p:spPr>
          <a:xfrm>
            <a:off x="10496394" y="0"/>
            <a:ext cx="1692430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3862E5C4-3672-4081-AA1B-7BFBF5686B41}"/>
              </a:ext>
            </a:extLst>
          </p:cNvPr>
          <p:cNvSpPr/>
          <p:nvPr/>
        </p:nvSpPr>
        <p:spPr>
          <a:xfrm>
            <a:off x="11002427" y="0"/>
            <a:ext cx="1186397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2F32513-BA98-44BE-A757-2A401FAE894B}"/>
              </a:ext>
            </a:extLst>
          </p:cNvPr>
          <p:cNvSpPr/>
          <p:nvPr/>
        </p:nvSpPr>
        <p:spPr>
          <a:xfrm>
            <a:off x="11040533" y="-9427"/>
            <a:ext cx="1148291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B843EF2C-43E1-44F3-9185-865CF2DC01BD}"/>
              </a:ext>
            </a:extLst>
          </p:cNvPr>
          <p:cNvSpPr/>
          <p:nvPr/>
        </p:nvSpPr>
        <p:spPr>
          <a:xfrm>
            <a:off x="11002426" y="3598334"/>
            <a:ext cx="1186399" cy="32681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2438" y="384268"/>
            <a:ext cx="8124754" cy="9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375815"/>
            <a:ext cx="9639858" cy="4665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D8658-2BBF-45CE-BBCA-9296E982BDB9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C484674-7C33-4B71-AB0F-A07B95B0E468}"/>
              </a:ext>
            </a:extLst>
          </p:cNvPr>
          <p:cNvSpPr/>
          <p:nvPr/>
        </p:nvSpPr>
        <p:spPr>
          <a:xfrm>
            <a:off x="-8195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495CC7F-001E-C748-9A69-2809139BFB2C}"/>
              </a:ext>
            </a:extLst>
          </p:cNvPr>
          <p:cNvSpPr>
            <a:spLocks noGrp="1" noChangeAspect="1" noChangeArrowheads="1"/>
          </p:cNvSpPr>
          <p:nvPr>
            <p:ph type="ftr" sz="quarter" idx="3"/>
          </p:nvPr>
        </p:nvSpPr>
        <p:spPr bwMode="auto">
          <a:xfrm>
            <a:off x="677863" y="6042025"/>
            <a:ext cx="62976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CD2D931-0A07-5C4E-A5DA-1108D368C5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67" y="200888"/>
            <a:ext cx="2057730" cy="8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Open Sans Condensed" panose="020B0806030504020204" pitchFamily="34" charset="0"/>
          <a:ea typeface="Open Sans Condensed" panose="020B0806030504020204" pitchFamily="34" charset="0"/>
          <a:cs typeface="Open Sans Condensed" panose="020B08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cm.york.ac.uk/MCM" TargetMode="Externa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dictionary.cambridge.org/dictionary/english/machine-learning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upac.org/recommendation/henrys-law-constant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gif"/><Relationship Id="rId5" Type="http://schemas.openxmlformats.org/officeDocument/2006/relationships/hyperlink" Target="https://www.youtube.com/watch?v=zMaTrgUKC1w" TargetMode="External"/><Relationship Id="rId4" Type="http://schemas.openxmlformats.org/officeDocument/2006/relationships/hyperlink" Target="https://goldbook.iupac.org/terms/view/S05740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16DF2C-5D1D-3942-9FE8-30BC2D833C1F}"/>
              </a:ext>
            </a:extLst>
          </p:cNvPr>
          <p:cNvSpPr txBox="1"/>
          <p:nvPr/>
        </p:nvSpPr>
        <p:spPr>
          <a:xfrm>
            <a:off x="489946" y="6047078"/>
            <a:ext cx="3094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222F5D"/>
                </a:solidFill>
              </a:rPr>
              <a:t>https://</a:t>
            </a:r>
            <a:r>
              <a:rPr lang="en-US" sz="2000" err="1">
                <a:solidFill>
                  <a:srgbClr val="222F5D"/>
                </a:solidFill>
              </a:rPr>
              <a:t>www.psdi.ac.uk</a:t>
            </a:r>
            <a:r>
              <a:rPr lang="en-US" sz="2000">
                <a:solidFill>
                  <a:srgbClr val="222F5D"/>
                </a:solidFill>
              </a:rPr>
              <a:t>/</a:t>
            </a:r>
          </a:p>
        </p:txBody>
      </p:sp>
      <p:pic>
        <p:nvPicPr>
          <p:cNvPr id="13" name="Picture 12" descr="A picture containing text, basketball, athletic game, sport&#10;&#10;Description automatically generated">
            <a:extLst>
              <a:ext uri="{FF2B5EF4-FFF2-40B4-BE49-F238E27FC236}">
                <a16:creationId xmlns:a16="http://schemas.microsoft.com/office/drawing/2014/main" id="{3C0D5DE0-E558-4DD0-9746-32F5A9A4D8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53" y="1484313"/>
            <a:ext cx="6866065" cy="2984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E61602-BCB8-486D-87A0-9A08EC87C271}"/>
              </a:ext>
            </a:extLst>
          </p:cNvPr>
          <p:cNvSpPr txBox="1"/>
          <p:nvPr/>
        </p:nvSpPr>
        <p:spPr>
          <a:xfrm>
            <a:off x="2100119" y="4468817"/>
            <a:ext cx="774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Modelling phase transitions: Characterising Henry's Law</a:t>
            </a:r>
            <a:endParaRPr lang="en-GB" sz="2800" dirty="0">
              <a:solidFill>
                <a:srgbClr val="222F5D"/>
              </a:solidFill>
              <a:latin typeface="+mj-lt"/>
            </a:endParaRPr>
          </a:p>
        </p:txBody>
      </p:sp>
      <p:sp>
        <p:nvSpPr>
          <p:cNvPr id="3" name="Lightning Bolt 2" descr="-">
            <a:extLst>
              <a:ext uri="{FF2B5EF4-FFF2-40B4-BE49-F238E27FC236}">
                <a16:creationId xmlns:a16="http://schemas.microsoft.com/office/drawing/2014/main" id="{55866FF1-3B09-67D6-CF5F-1B8306200CF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ightning Bolt 3" descr="-">
            <a:extLst>
              <a:ext uri="{FF2B5EF4-FFF2-40B4-BE49-F238E27FC236}">
                <a16:creationId xmlns:a16="http://schemas.microsoft.com/office/drawing/2014/main" id="{234E3A9C-BAA0-496B-2170-86AB91A8D2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C8FF6-212F-B585-52EE-54B741B04DE0}"/>
              </a:ext>
            </a:extLst>
          </p:cNvPr>
          <p:cNvSpPr txBox="1"/>
          <p:nvPr/>
        </p:nvSpPr>
        <p:spPr>
          <a:xfrm>
            <a:off x="3163663" y="5559135"/>
            <a:ext cx="5995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Joshua Cheung</a:t>
            </a:r>
          </a:p>
          <a:p>
            <a:pPr algn="ctr"/>
            <a:r>
              <a:rPr lang="en-GB" i="1" dirty="0"/>
              <a:t>Supervised by Jo Grundy and Jeremy Frey</a:t>
            </a:r>
          </a:p>
        </p:txBody>
      </p:sp>
    </p:spTree>
    <p:extLst>
      <p:ext uri="{BB962C8B-B14F-4D97-AF65-F5344CB8AC3E}">
        <p14:creationId xmlns:p14="http://schemas.microsoft.com/office/powerpoint/2010/main" val="274179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Building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8581462-13C3-4779-DE41-B4364353D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5800" y="1360737"/>
            <a:ext cx="7080400" cy="4638675"/>
          </a:xfr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CFB294-EA80-93C4-315A-FBE7DA3B53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1" y="1297170"/>
            <a:ext cx="2319056" cy="1880755"/>
          </a:xfrm>
          <a:prstGeom prst="rect">
            <a:avLst/>
          </a:prstGeom>
        </p:spPr>
      </p:pic>
      <p:pic>
        <p:nvPicPr>
          <p:cNvPr id="8" name="Content Placeholder 11" descr="A blue circle with black text&#10;&#10;Description automatically generated">
            <a:extLst>
              <a:ext uri="{FF2B5EF4-FFF2-40B4-BE49-F238E27FC236}">
                <a16:creationId xmlns:a16="http://schemas.microsoft.com/office/drawing/2014/main" id="{B01DCE07-A7D5-9B44-83BF-B50B78EFFD2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710" y="3680074"/>
            <a:ext cx="1600200" cy="1719263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84BCB-5BAC-72D7-F820-FE303BB0C1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2" y="3680074"/>
            <a:ext cx="2318400" cy="10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1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Building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721D87A-97FC-BA27-BB1F-052B61161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769612"/>
              </p:ext>
            </p:extLst>
          </p:nvPr>
        </p:nvGraphicFramePr>
        <p:xfrm>
          <a:off x="677862" y="1403350"/>
          <a:ext cx="8942053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209">
                  <a:extLst>
                    <a:ext uri="{9D8B030D-6E8A-4147-A177-3AD203B41FA5}">
                      <a16:colId xmlns:a16="http://schemas.microsoft.com/office/drawing/2014/main" val="3478603486"/>
                    </a:ext>
                  </a:extLst>
                </a:gridCol>
                <a:gridCol w="1438312">
                  <a:extLst>
                    <a:ext uri="{9D8B030D-6E8A-4147-A177-3AD203B41FA5}">
                      <a16:colId xmlns:a16="http://schemas.microsoft.com/office/drawing/2014/main" val="2171059448"/>
                    </a:ext>
                  </a:extLst>
                </a:gridCol>
                <a:gridCol w="1797684">
                  <a:extLst>
                    <a:ext uri="{9D8B030D-6E8A-4147-A177-3AD203B41FA5}">
                      <a16:colId xmlns:a16="http://schemas.microsoft.com/office/drawing/2014/main" val="2483638895"/>
                    </a:ext>
                  </a:extLst>
                </a:gridCol>
                <a:gridCol w="3375848">
                  <a:extLst>
                    <a:ext uri="{9D8B030D-6E8A-4147-A177-3AD203B41FA5}">
                      <a16:colId xmlns:a16="http://schemas.microsoft.com/office/drawing/2014/main" val="820290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Entry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Unique Compound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Most abundant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01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logS</a:t>
                      </a:r>
                      <a:r>
                        <a:rPr lang="en-GB" dirty="0"/>
                        <a:t> (solubility)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11 703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11 089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Cyclohexanol (24)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55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Henry’s 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12 167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9 532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Toluene (24)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74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Total Entries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21 291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18 006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Cyclohexanol (26), Pentan-1-ol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09234"/>
                  </a:ext>
                </a:extLst>
              </a:tr>
            </a:tbl>
          </a:graphicData>
        </a:graphic>
      </p:graphicFrame>
      <p:pic>
        <p:nvPicPr>
          <p:cNvPr id="5" name="Picture 4" descr="A molecule model with a red ball&#10;&#10;Description automatically generated">
            <a:extLst>
              <a:ext uri="{FF2B5EF4-FFF2-40B4-BE49-F238E27FC236}">
                <a16:creationId xmlns:a16="http://schemas.microsoft.com/office/drawing/2014/main" id="{D1E8D806-57B7-8C1E-803D-FA6E1E57F6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28694" r="12908" b="23275"/>
          <a:stretch/>
        </p:blipFill>
        <p:spPr>
          <a:xfrm>
            <a:off x="1155032" y="3710923"/>
            <a:ext cx="3018600" cy="2550695"/>
          </a:xfrm>
          <a:prstGeom prst="rect">
            <a:avLst/>
          </a:prstGeom>
        </p:spPr>
      </p:pic>
      <p:pic>
        <p:nvPicPr>
          <p:cNvPr id="8" name="Picture 7" descr="A molecule structure with white and grey spheres&#10;&#10;Description automatically generated">
            <a:extLst>
              <a:ext uri="{FF2B5EF4-FFF2-40B4-BE49-F238E27FC236}">
                <a16:creationId xmlns:a16="http://schemas.microsoft.com/office/drawing/2014/main" id="{991A93A8-2DB4-0B3B-7F8D-4C9C4B00DF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16686" r="17637" b="15166"/>
          <a:stretch/>
        </p:blipFill>
        <p:spPr>
          <a:xfrm>
            <a:off x="6096000" y="3536449"/>
            <a:ext cx="2620960" cy="28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9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70A4-ED72-2D8D-8F93-A4B56C8B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6" y="391372"/>
            <a:ext cx="8200236" cy="898187"/>
          </a:xfrm>
        </p:spPr>
        <p:txBody>
          <a:bodyPr anchor="t">
            <a:normAutofit/>
          </a:bodyPr>
          <a:lstStyle/>
          <a:p>
            <a:r>
              <a:rPr lang="en-GB" dirty="0"/>
              <a:t>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CAEC9-5DD3-37B9-9F42-00BEE2FE7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910" y="1489847"/>
            <a:ext cx="4737816" cy="239545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97817-317E-638C-9B41-E7CBCC73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8543" y="1394691"/>
            <a:ext cx="4744529" cy="46466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212 features reduced to 78 (removing null values, columns with 0 variance, etc)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Determination of which scaling method works best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Feature selection based on % distinct values in column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For Henry Constant, anything above 10e+15 removed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MinMax</a:t>
            </a:r>
            <a:r>
              <a:rPr lang="en-GB" dirty="0"/>
              <a:t> -&gt; Robust worked best for log(</a:t>
            </a:r>
            <a:r>
              <a:rPr lang="en-GB" dirty="0" err="1"/>
              <a:t>k</a:t>
            </a:r>
            <a:r>
              <a:rPr lang="en-GB" baseline="-25000" dirty="0" err="1"/>
              <a:t>H</a:t>
            </a:r>
            <a:r>
              <a:rPr lang="en-GB" dirty="0"/>
              <a:t>) and log(S)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987517-D813-5B5A-36F1-1B739251A660}"/>
              </a:ext>
            </a:extLst>
          </p:cNvPr>
          <p:cNvGraphicFramePr>
            <a:graphicFrameLocks noGrp="1"/>
          </p:cNvGraphicFramePr>
          <p:nvPr/>
        </p:nvGraphicFramePr>
        <p:xfrm>
          <a:off x="622330" y="4362784"/>
          <a:ext cx="4833753" cy="1678578"/>
        </p:xfrm>
        <a:graphic>
          <a:graphicData uri="http://schemas.openxmlformats.org/drawingml/2006/table">
            <a:tbl>
              <a:tblPr firstRow="1" bandCol="1">
                <a:tableStyleId>{073A0DAA-6AF3-43AB-8588-CEC1D06C72B9}</a:tableStyleId>
              </a:tblPr>
              <a:tblGrid>
                <a:gridCol w="1576203">
                  <a:extLst>
                    <a:ext uri="{9D8B030D-6E8A-4147-A177-3AD203B41FA5}">
                      <a16:colId xmlns:a16="http://schemas.microsoft.com/office/drawing/2014/main" val="3355487163"/>
                    </a:ext>
                  </a:extLst>
                </a:gridCol>
                <a:gridCol w="1727204">
                  <a:extLst>
                    <a:ext uri="{9D8B030D-6E8A-4147-A177-3AD203B41FA5}">
                      <a16:colId xmlns:a16="http://schemas.microsoft.com/office/drawing/2014/main" val="3883414948"/>
                    </a:ext>
                  </a:extLst>
                </a:gridCol>
                <a:gridCol w="818568">
                  <a:extLst>
                    <a:ext uri="{9D8B030D-6E8A-4147-A177-3AD203B41FA5}">
                      <a16:colId xmlns:a16="http://schemas.microsoft.com/office/drawing/2014/main" val="588936315"/>
                    </a:ext>
                  </a:extLst>
                </a:gridCol>
                <a:gridCol w="711778">
                  <a:extLst>
                    <a:ext uri="{9D8B030D-6E8A-4147-A177-3AD203B41FA5}">
                      <a16:colId xmlns:a16="http://schemas.microsoft.com/office/drawing/2014/main" val="4021884878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Normalisation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Scaling Method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MSE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</a:t>
                      </a:r>
                      <a:r>
                        <a:rPr lang="en-GB" sz="1800" u="none" strike="noStrike" baseline="30000" dirty="0">
                          <a:effectLst/>
                        </a:rPr>
                        <a:t>2</a:t>
                      </a:r>
                      <a:endParaRPr lang="en-GB" sz="18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6795438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None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None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5.64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0.90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13569727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MinMax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err="1">
                          <a:effectLst/>
                        </a:rPr>
                        <a:t>RobustScaler</a:t>
                      </a:r>
                      <a:r>
                        <a:rPr lang="en-GB" sz="1800" u="none" strike="noStrike" dirty="0">
                          <a:effectLst/>
                        </a:rPr>
                        <a:t>()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6.41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5521476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MinMax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err="1">
                          <a:effectLst/>
                        </a:rPr>
                        <a:t>StandardScaler</a:t>
                      </a:r>
                      <a:r>
                        <a:rPr lang="en-GB" sz="1800" u="none" strike="noStrike" dirty="0">
                          <a:effectLst/>
                        </a:rPr>
                        <a:t>()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6.83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19538142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None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Normalize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7.37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0896723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Normalize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err="1">
                          <a:effectLst/>
                        </a:rPr>
                        <a:t>MaxAbsScaler</a:t>
                      </a:r>
                      <a:r>
                        <a:rPr lang="en-GB" sz="1800" u="none" strike="noStrike" dirty="0">
                          <a:effectLst/>
                        </a:rPr>
                        <a:t>()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7.64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3525823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05FC595-042A-9940-D19A-D7C5D70C8293}"/>
              </a:ext>
            </a:extLst>
          </p:cNvPr>
          <p:cNvSpPr txBox="1"/>
          <p:nvPr/>
        </p:nvSpPr>
        <p:spPr>
          <a:xfrm>
            <a:off x="622330" y="6146223"/>
            <a:ext cx="62597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11E4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Scores by scaling method for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11E4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logK</a:t>
            </a:r>
            <a:r>
              <a:rPr kumimoji="0" lang="en-GB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11E4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H</a:t>
            </a:r>
            <a:r>
              <a:rPr kumimoji="0" lang="en-GB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11E41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 </a:t>
            </a:r>
            <a:r>
              <a:rPr lang="en-GB" baseline="-25000" dirty="0">
                <a:solidFill>
                  <a:srgbClr val="011E41"/>
                </a:solidFill>
                <a:latin typeface="Lato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rgbClr val="011E41"/>
                </a:solidFill>
                <a:latin typeface="Lato"/>
              </a:rPr>
              <a:t>(Older dataset version than shown in plot)</a:t>
            </a:r>
          </a:p>
        </p:txBody>
      </p:sp>
    </p:spTree>
    <p:extLst>
      <p:ext uri="{BB962C8B-B14F-4D97-AF65-F5344CB8AC3E}">
        <p14:creationId xmlns:p14="http://schemas.microsoft.com/office/powerpoint/2010/main" val="461765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F127-14C6-A401-4C3B-1EE120045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5533F-E477-B80A-3ED6-82B6A7092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394690"/>
            <a:ext cx="9665738" cy="18368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2 types of machine learning models: </a:t>
            </a:r>
            <a:r>
              <a:rPr lang="en-GB" b="1" dirty="0"/>
              <a:t>Regression</a:t>
            </a:r>
            <a:r>
              <a:rPr lang="en-GB" dirty="0"/>
              <a:t> and Classification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Prediction of continuous values </a:t>
            </a:r>
            <a:r>
              <a:rPr lang="en-GB" dirty="0"/>
              <a:t>-&gt; not a classification problem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No way of predicting which algorithm will work best, so multiple tested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How to score models and compare them to figure out what works best?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A55A994-9B59-7497-A43E-5DD11F999E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1105520"/>
                  </p:ext>
                </p:extLst>
              </p:nvPr>
            </p:nvGraphicFramePr>
            <p:xfrm>
              <a:off x="677334" y="3509625"/>
              <a:ext cx="9665738" cy="24424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32869">
                      <a:extLst>
                        <a:ext uri="{9D8B030D-6E8A-4147-A177-3AD203B41FA5}">
                          <a16:colId xmlns:a16="http://schemas.microsoft.com/office/drawing/2014/main" val="3934004248"/>
                        </a:ext>
                      </a:extLst>
                    </a:gridCol>
                    <a:gridCol w="4832869">
                      <a:extLst>
                        <a:ext uri="{9D8B030D-6E8A-4147-A177-3AD203B41FA5}">
                          <a16:colId xmlns:a16="http://schemas.microsoft.com/office/drawing/2014/main" val="1168661687"/>
                        </a:ext>
                      </a:extLst>
                    </a:gridCol>
                  </a:tblGrid>
                  <a:tr h="3038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R</a:t>
                          </a:r>
                          <a:r>
                            <a:rPr lang="en-GB" baseline="30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Mean Squared Error (MSE)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560831"/>
                      </a:ext>
                    </a:extLst>
                  </a:tr>
                  <a:tr h="303839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A measure of how well the predictions and true values correlate with each other. A perfect correlation would have a score of 1.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A metric of the Euclidean distance between the predicted value and the true value. The higher the error, the worse the prediction.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2252503"/>
                      </a:ext>
                    </a:extLst>
                  </a:tr>
                  <a:tr h="30383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400" i="1" smtClean="0">
                                        <a:solidFill>
                                          <a:schemeClr val="tx1">
                                            <a:lumMod val="90000"/>
                                            <a:lumOff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solidFill>
                                          <a:schemeClr val="tx1">
                                            <a:lumMod val="90000"/>
                                            <a:lumOff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GB" sz="2400" i="0">
                                        <a:solidFill>
                                          <a:schemeClr val="tx1">
                                            <a:lumMod val="90000"/>
                                            <a:lumOff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0">
                                    <a:solidFill>
                                      <a:schemeClr val="tx1">
                                        <a:lumMod val="90000"/>
                                        <a:lumOff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chemeClr val="tx1">
                                            <a:lumMod val="90000"/>
                                            <a:lumOff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chemeClr val="tx1">
                                                <a:lumMod val="90000"/>
                                                <a:lumOff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 i="0">
                                            <a:solidFill>
                                              <a:schemeClr val="tx1">
                                                <a:lumMod val="90000"/>
                                                <a:lumOff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chemeClr val="tx1">
                                                <a:lumMod val="90000"/>
                                                <a:lumOff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GB" sz="2400" i="1">
                                            <a:solidFill>
                                              <a:schemeClr val="tx1">
                                                <a:lumMod val="90000"/>
                                                <a:lumOff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solidFill>
                                                  <a:schemeClr val="tx1">
                                                    <a:lumMod val="90000"/>
                                                    <a:lumOff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solidFill>
                                                      <a:schemeClr val="tx1">
                                                        <a:lumMod val="90000"/>
                                                        <a:lumOff val="1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chemeClr val="tx1">
                                                        <a:lumMod val="90000"/>
                                                        <a:lumOff val="1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400" i="1">
                                                    <a:solidFill>
                                                      <a:schemeClr val="tx1">
                                                        <a:lumMod val="90000"/>
                                                        <a:lumOff val="1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2400" i="0">
                                                <a:solidFill>
                                                  <a:schemeClr val="tx1">
                                                    <a:lumMod val="90000"/>
                                                    <a:lumOff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GB" sz="2400" i="1">
                                                    <a:solidFill>
                                                      <a:schemeClr val="tx1">
                                                        <a:lumMod val="90000"/>
                                                        <a:lumOff val="1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2400" i="1">
                                                        <a:solidFill>
                                                          <a:schemeClr val="tx1">
                                                            <a:lumMod val="90000"/>
                                                            <a:lumOff val="1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i="1">
                                                        <a:solidFill>
                                                          <a:schemeClr val="tx1">
                                                            <a:lumMod val="90000"/>
                                                            <a:lumOff val="1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i="1">
                                                        <a:solidFill>
                                                          <a:schemeClr val="tx1">
                                                            <a:lumMod val="90000"/>
                                                            <a:lumOff val="1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2400" i="0">
                                            <a:solidFill>
                                              <a:schemeClr val="tx1">
                                                <a:lumMod val="90000"/>
                                                <a:lumOff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2400" i="1">
                                            <a:solidFill>
                                              <a:schemeClr val="tx1">
                                                <a:lumMod val="90000"/>
                                                <a:lumOff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 i="0">
                                            <a:solidFill>
                                              <a:schemeClr val="tx1">
                                                <a:lumMod val="90000"/>
                                                <a:lumOff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solidFill>
                                              <a:schemeClr val="tx1">
                                                <a:lumMod val="90000"/>
                                                <a:lumOff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GB" sz="2400" i="1">
                                            <a:solidFill>
                                              <a:schemeClr val="tx1">
                                                <a:lumMod val="90000"/>
                                                <a:lumOff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solidFill>
                                                  <a:schemeClr val="tx1">
                                                    <a:lumMod val="90000"/>
                                                    <a:lumOff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2400" i="1">
                                                    <a:solidFill>
                                                      <a:schemeClr val="tx1">
                                                        <a:lumMod val="90000"/>
                                                        <a:lumOff val="1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chemeClr val="tx1">
                                                        <a:lumMod val="90000"/>
                                                        <a:lumOff val="1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400" i="1">
                                                    <a:solidFill>
                                                      <a:schemeClr val="tx1">
                                                        <a:lumMod val="90000"/>
                                                        <a:lumOff val="1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2400" i="0">
                                                <a:solidFill>
                                                  <a:schemeClr val="tx1">
                                                    <a:lumMod val="90000"/>
                                                    <a:lumOff val="1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GB" sz="2400" i="1">
                                                    <a:solidFill>
                                                      <a:schemeClr val="tx1">
                                                        <a:lumMod val="90000"/>
                                                        <a:lumOff val="1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chemeClr val="tx1">
                                                        <a:lumMod val="90000"/>
                                                        <a:lumOff val="1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2400" i="0">
                                            <a:solidFill>
                                              <a:schemeClr val="tx1">
                                                <a:lumMod val="90000"/>
                                                <a:lumOff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GB" sz="1800" dirty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</a:endParaRPr>
                        </a:p>
                        <a:p>
                          <a:endParaRPr lang="en-GB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MSE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400" i="1" smtClean="0">
                                      <a:solidFill>
                                        <a:schemeClr val="tx1">
                                          <a:lumMod val="90000"/>
                                          <a:lumOff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tx1">
                                          <a:lumMod val="90000"/>
                                          <a:lumOff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tx1">
                                              <a:lumMod val="90000"/>
                                              <a:lumOff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tx1">
                                                  <a:lumMod val="90000"/>
                                                  <a:lumOff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>
                                                      <a:lumMod val="90000"/>
                                                      <a:lumOff val="1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>
                                                      <a:lumMod val="90000"/>
                                                      <a:lumOff val="1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i="1">
                                                  <a:solidFill>
                                                    <a:schemeClr val="tx1">
                                                      <a:lumMod val="90000"/>
                                                      <a:lumOff val="1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i="0">
                                              <a:solidFill>
                                                <a:schemeClr val="tx1">
                                                  <a:lumMod val="90000"/>
                                                  <a:lumOff val="1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>
                                                      <a:lumMod val="90000"/>
                                                      <a:lumOff val="1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2400" i="1">
                                                      <a:solidFill>
                                                        <a:schemeClr val="tx1">
                                                          <a:lumMod val="90000"/>
                                                          <a:lumOff val="1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400" i="1">
                                                      <a:solidFill>
                                                        <a:schemeClr val="tx1">
                                                          <a:lumMod val="90000"/>
                                                          <a:lumOff val="1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400" i="1">
                                                      <a:solidFill>
                                                        <a:schemeClr val="tx1">
                                                          <a:lumMod val="90000"/>
                                                          <a:lumOff val="1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0">
                                          <a:solidFill>
                                            <a:schemeClr val="tx1">
                                              <a:lumMod val="90000"/>
                                              <a:lumOff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tx1">
                                          <a:lumMod val="90000"/>
                                          <a:lumOff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oMath>
                          </a14:m>
                          <a:endParaRPr lang="en-GB" sz="1800" dirty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GB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77775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A55A994-9B59-7497-A43E-5DD11F999E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1105520"/>
                  </p:ext>
                </p:extLst>
              </p:nvPr>
            </p:nvGraphicFramePr>
            <p:xfrm>
              <a:off x="677334" y="3509625"/>
              <a:ext cx="9665738" cy="24424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32869">
                      <a:extLst>
                        <a:ext uri="{9D8B030D-6E8A-4147-A177-3AD203B41FA5}">
                          <a16:colId xmlns:a16="http://schemas.microsoft.com/office/drawing/2014/main" val="3934004248"/>
                        </a:ext>
                      </a:extLst>
                    </a:gridCol>
                    <a:gridCol w="4832869">
                      <a:extLst>
                        <a:ext uri="{9D8B030D-6E8A-4147-A177-3AD203B41FA5}">
                          <a16:colId xmlns:a16="http://schemas.microsoft.com/office/drawing/2014/main" val="116866168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R</a:t>
                          </a:r>
                          <a:r>
                            <a:rPr lang="en-GB" baseline="300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2</a:t>
                          </a:r>
                          <a:endParaRPr lang="en-GB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Mean Squared Error (MSE)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56083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A measure of how well the predictions and true values correlate with each other. A perfect correlation would have a score of 1.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A metric of the Euclidean distance between the predicted value and the true value. The higher the error, the worse the prediction.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2252503"/>
                      </a:ext>
                    </a:extLst>
                  </a:tr>
                  <a:tr h="11622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6" t="-113089" r="-100252" b="-10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126" t="-113089" r="-252" b="-10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7775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56773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F8A3-75F6-70F5-1AED-C3FE2100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the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DE680-082B-B587-7B10-AF7CB65242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2400" b="1" dirty="0" err="1">
                <a:solidFill>
                  <a:schemeClr val="tx2"/>
                </a:solidFill>
              </a:rPr>
              <a:t>logS</a:t>
            </a:r>
            <a:endParaRPr lang="en-GB" sz="2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E5940-4386-CF42-FA1D-EF8B6FDCB0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1" dirty="0">
                <a:solidFill>
                  <a:schemeClr val="tx2"/>
                </a:solidFill>
              </a:rPr>
              <a:t>log(</a:t>
            </a:r>
            <a:r>
              <a:rPr lang="en-GB" sz="2400" b="1" dirty="0" err="1">
                <a:solidFill>
                  <a:schemeClr val="tx2"/>
                </a:solidFill>
              </a:rPr>
              <a:t>k</a:t>
            </a:r>
            <a:r>
              <a:rPr lang="en-GB" sz="2400" b="1" baseline="-25000" dirty="0" err="1">
                <a:solidFill>
                  <a:schemeClr val="tx2"/>
                </a:solidFill>
              </a:rPr>
              <a:t>H</a:t>
            </a:r>
            <a:r>
              <a:rPr lang="en-GB" sz="2400" b="1" dirty="0">
                <a:solidFill>
                  <a:schemeClr val="tx2"/>
                </a:solidFill>
              </a:rPr>
              <a:t>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870843-BFAC-0EC3-A7A8-0DEF30B18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96783"/>
              </p:ext>
            </p:extLst>
          </p:nvPr>
        </p:nvGraphicFramePr>
        <p:xfrm>
          <a:off x="1270154" y="2072397"/>
          <a:ext cx="3558887" cy="195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330">
                  <a:extLst>
                    <a:ext uri="{9D8B030D-6E8A-4147-A177-3AD203B41FA5}">
                      <a16:colId xmlns:a16="http://schemas.microsoft.com/office/drawing/2014/main" val="1762634503"/>
                    </a:ext>
                  </a:extLst>
                </a:gridCol>
                <a:gridCol w="817584">
                  <a:extLst>
                    <a:ext uri="{9D8B030D-6E8A-4147-A177-3AD203B41FA5}">
                      <a16:colId xmlns:a16="http://schemas.microsoft.com/office/drawing/2014/main" val="622874815"/>
                    </a:ext>
                  </a:extLst>
                </a:gridCol>
                <a:gridCol w="714973">
                  <a:extLst>
                    <a:ext uri="{9D8B030D-6E8A-4147-A177-3AD203B41FA5}">
                      <a16:colId xmlns:a16="http://schemas.microsoft.com/office/drawing/2014/main" val="88449958"/>
                    </a:ext>
                  </a:extLst>
                </a:gridCol>
              </a:tblGrid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Algorithm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MSE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GB" sz="1800" b="1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451041638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LightGBM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1.01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564038645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KRR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1.06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94091707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KNN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0.76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363996893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RandomForest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1.28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45182481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AdaBoost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588279354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SVR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1.65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9871760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699C7F-B025-E796-BB54-A5B5F01A7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461"/>
              </p:ext>
            </p:extLst>
          </p:nvPr>
        </p:nvGraphicFramePr>
        <p:xfrm>
          <a:off x="6191363" y="2072398"/>
          <a:ext cx="3558887" cy="195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330">
                  <a:extLst>
                    <a:ext uri="{9D8B030D-6E8A-4147-A177-3AD203B41FA5}">
                      <a16:colId xmlns:a16="http://schemas.microsoft.com/office/drawing/2014/main" val="3126424613"/>
                    </a:ext>
                  </a:extLst>
                </a:gridCol>
                <a:gridCol w="817584">
                  <a:extLst>
                    <a:ext uri="{9D8B030D-6E8A-4147-A177-3AD203B41FA5}">
                      <a16:colId xmlns:a16="http://schemas.microsoft.com/office/drawing/2014/main" val="3796612101"/>
                    </a:ext>
                  </a:extLst>
                </a:gridCol>
                <a:gridCol w="714973">
                  <a:extLst>
                    <a:ext uri="{9D8B030D-6E8A-4147-A177-3AD203B41FA5}">
                      <a16:colId xmlns:a16="http://schemas.microsoft.com/office/drawing/2014/main" val="1701909723"/>
                    </a:ext>
                  </a:extLst>
                </a:gridCol>
              </a:tblGrid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Algorithm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MSE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R2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332857335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LightGBM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5.04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297170551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KRR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080490915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RandomForest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8.74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618825665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KNN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9.31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148809023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AdaBoost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12.76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02322767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SVR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68.92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9368458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331925-E6EF-6F70-DDEA-B7E34DF81C19}"/>
              </a:ext>
            </a:extLst>
          </p:cNvPr>
          <p:cNvSpPr txBox="1"/>
          <p:nvPr/>
        </p:nvSpPr>
        <p:spPr>
          <a:xfrm>
            <a:off x="1181815" y="4604084"/>
            <a:ext cx="848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Due to evolving datasets, these results are not for the version of the dataset that was used for the final results.</a:t>
            </a:r>
          </a:p>
        </p:txBody>
      </p:sp>
    </p:spTree>
    <p:extLst>
      <p:ext uri="{BB962C8B-B14F-4D97-AF65-F5344CB8AC3E}">
        <p14:creationId xmlns:p14="http://schemas.microsoft.com/office/powerpoint/2010/main" val="1629373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8B00-831C-03DB-2FFE-35E739BB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E86D41-7A32-5C93-98BE-FF10511085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0298" y="1159683"/>
            <a:ext cx="5605021" cy="32760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07337E-CDE4-10ED-3D18-355DA186E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4630"/>
          <a:stretch/>
        </p:blipFill>
        <p:spPr>
          <a:xfrm>
            <a:off x="6031974" y="3190628"/>
            <a:ext cx="5605021" cy="327600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CE843-0434-538E-F750-5D8505B8B926}"/>
              </a:ext>
            </a:extLst>
          </p:cNvPr>
          <p:cNvCxnSpPr/>
          <p:nvPr/>
        </p:nvCxnSpPr>
        <p:spPr>
          <a:xfrm>
            <a:off x="5276010" y="4043437"/>
            <a:ext cx="1511928" cy="785191"/>
          </a:xfrm>
          <a:prstGeom prst="straightConnector1">
            <a:avLst/>
          </a:prstGeom>
          <a:ln w="127000" cap="sq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382CF9-C6EA-DB3A-0323-90890FC07C69}"/>
              </a:ext>
            </a:extLst>
          </p:cNvPr>
          <p:cNvSpPr txBox="1"/>
          <p:nvPr/>
        </p:nvSpPr>
        <p:spPr>
          <a:xfrm>
            <a:off x="6096000" y="1289559"/>
            <a:ext cx="4835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Trained model to predict </a:t>
            </a:r>
            <a:r>
              <a:rPr lang="en-GB" dirty="0" err="1"/>
              <a:t>logS</a:t>
            </a:r>
            <a:r>
              <a:rPr lang="en-GB" dirty="0"/>
              <a:t> using data that has no </a:t>
            </a:r>
            <a:r>
              <a:rPr lang="en-GB" dirty="0" err="1"/>
              <a:t>k</a:t>
            </a:r>
            <a:r>
              <a:rPr lang="en-GB" baseline="-25000" dirty="0" err="1"/>
              <a:t>H</a:t>
            </a:r>
            <a:r>
              <a:rPr lang="en-GB" baseline="-25000" dirty="0"/>
              <a:t> </a:t>
            </a:r>
            <a:r>
              <a:rPr lang="en-GB" dirty="0"/>
              <a:t>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Used model to predict </a:t>
            </a:r>
            <a:r>
              <a:rPr lang="en-GB" dirty="0" err="1"/>
              <a:t>logS</a:t>
            </a:r>
            <a:r>
              <a:rPr lang="en-GB" dirty="0"/>
              <a:t> and fill in dataset gaps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Withheld test set of data that contains </a:t>
            </a:r>
            <a:r>
              <a:rPr lang="en-GB" dirty="0" err="1"/>
              <a:t>logS</a:t>
            </a:r>
            <a:r>
              <a:rPr lang="en-GB" dirty="0"/>
              <a:t> and Henry’s constant value</a:t>
            </a:r>
          </a:p>
        </p:txBody>
      </p:sp>
    </p:spTree>
    <p:extLst>
      <p:ext uri="{BB962C8B-B14F-4D97-AF65-F5344CB8AC3E}">
        <p14:creationId xmlns:p14="http://schemas.microsoft.com/office/powerpoint/2010/main" val="3729817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186B-91A4-1D6C-BCEA-1FF04FD3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 Set: </a:t>
            </a:r>
            <a:r>
              <a:rPr lang="en-GB" dirty="0" err="1"/>
              <a:t>logS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2C8B72-9835-B0AE-B2A0-9402DABD3A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2952" y="1257346"/>
            <a:ext cx="8400004" cy="50400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4D8233-E6B1-B1E0-9A4F-2681770E2136}"/>
              </a:ext>
            </a:extLst>
          </p:cNvPr>
          <p:cNvSpPr txBox="1"/>
          <p:nvPr/>
        </p:nvSpPr>
        <p:spPr>
          <a:xfrm>
            <a:off x="1823605" y="5928014"/>
            <a:ext cx="383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And repeated for log(</a:t>
            </a:r>
            <a:r>
              <a:rPr lang="en-GB" i="1" dirty="0" err="1"/>
              <a:t>k</a:t>
            </a:r>
            <a:r>
              <a:rPr lang="en-GB" i="1" baseline="-25000" dirty="0" err="1"/>
              <a:t>H</a:t>
            </a:r>
            <a:r>
              <a:rPr lang="en-GB" i="1" dirty="0"/>
              <a:t>)…</a:t>
            </a:r>
          </a:p>
        </p:txBody>
      </p:sp>
    </p:spTree>
    <p:extLst>
      <p:ext uri="{BB962C8B-B14F-4D97-AF65-F5344CB8AC3E}">
        <p14:creationId xmlns:p14="http://schemas.microsoft.com/office/powerpoint/2010/main" val="95630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600F-5EB1-E2B8-83F1-18BBA818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Set Metrics: </a:t>
            </a:r>
            <a:r>
              <a:rPr lang="en-GB" dirty="0" err="1"/>
              <a:t>logS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00000-5CB5-F244-8ECA-FF3BE9603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815613"/>
              </p:ext>
            </p:extLst>
          </p:nvPr>
        </p:nvGraphicFramePr>
        <p:xfrm>
          <a:off x="1201418" y="5309342"/>
          <a:ext cx="27444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632">
                  <a:extLst>
                    <a:ext uri="{9D8B030D-6E8A-4147-A177-3AD203B41FA5}">
                      <a16:colId xmlns:a16="http://schemas.microsoft.com/office/drawing/2014/main" val="4101967330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94606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GB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2"/>
                          </a:solidFill>
                        </a:rPr>
                        <a:t>0.73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22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MSE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64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% MSE &gt; 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45.52 %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840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A065C9D-ED2E-2560-6CB7-C69EA2414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155" y="1138204"/>
            <a:ext cx="3846980" cy="4171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0C967-5A76-39C9-F502-73ABF91447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6068" y="1640856"/>
            <a:ext cx="2520000" cy="252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21129-354F-EE27-E0FF-8B4A865882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8117" y="1640856"/>
            <a:ext cx="2520000" cy="25200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18F8B1-5FC0-B3BC-5712-C80071948506}"/>
              </a:ext>
            </a:extLst>
          </p:cNvPr>
          <p:cNvSpPr txBox="1"/>
          <p:nvPr/>
        </p:nvSpPr>
        <p:spPr>
          <a:xfrm>
            <a:off x="4756068" y="4288589"/>
            <a:ext cx="25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Lowest error: 6.00 x 10</a:t>
            </a:r>
            <a:r>
              <a:rPr lang="en-GB" sz="1600" baseline="30000" dirty="0"/>
              <a:t>-7</a:t>
            </a:r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AF6F98-BFDC-58BC-7C61-4A1C461CFE4F}"/>
              </a:ext>
            </a:extLst>
          </p:cNvPr>
          <p:cNvSpPr txBox="1"/>
          <p:nvPr/>
        </p:nvSpPr>
        <p:spPr>
          <a:xfrm>
            <a:off x="7388117" y="4273200"/>
            <a:ext cx="25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Highest error: 50.80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461227-3E8F-0257-F669-C05FA3781577}"/>
              </a:ext>
            </a:extLst>
          </p:cNvPr>
          <p:cNvSpPr txBox="1"/>
          <p:nvPr/>
        </p:nvSpPr>
        <p:spPr>
          <a:xfrm>
            <a:off x="4807284" y="4946316"/>
            <a:ext cx="5011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6</a:t>
            </a:r>
            <a:r>
              <a:rPr lang="en-GB" baseline="30000" dirty="0"/>
              <a:t>th</a:t>
            </a:r>
            <a:r>
              <a:rPr lang="en-GB" dirty="0"/>
              <a:t> highest error in the test set is ammonia, NH</a:t>
            </a:r>
            <a:r>
              <a:rPr lang="en-GB" baseline="-25000" dirty="0"/>
              <a:t>3</a:t>
            </a:r>
            <a:r>
              <a:rPr lang="en-GB" dirty="0"/>
              <a:t>, with an MSE of 18.51.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Only bottom 5 have MSE &gt; 20</a:t>
            </a:r>
          </a:p>
        </p:txBody>
      </p:sp>
    </p:spTree>
    <p:extLst>
      <p:ext uri="{BB962C8B-B14F-4D97-AF65-F5344CB8AC3E}">
        <p14:creationId xmlns:p14="http://schemas.microsoft.com/office/powerpoint/2010/main" val="3410045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186B-91A4-1D6C-BCEA-1FF04FD3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 Set: log(</a:t>
            </a:r>
            <a:r>
              <a:rPr lang="en-GB" dirty="0" err="1"/>
              <a:t>k</a:t>
            </a:r>
            <a:r>
              <a:rPr lang="en-GB" baseline="-25000" dirty="0" err="1"/>
              <a:t>H</a:t>
            </a:r>
            <a:r>
              <a:rPr lang="en-GB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2C8B72-9835-B0AE-B2A0-9402DABD3A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998" y="1289559"/>
            <a:ext cx="8400004" cy="5040000"/>
          </a:xfrm>
        </p:spPr>
      </p:pic>
    </p:spTree>
    <p:extLst>
      <p:ext uri="{BB962C8B-B14F-4D97-AF65-F5344CB8AC3E}">
        <p14:creationId xmlns:p14="http://schemas.microsoft.com/office/powerpoint/2010/main" val="427442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B05E-ECD0-C9A4-63CD-5F87F1C6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The Antilog: Test Set Metrics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FE75FE-6313-C00C-199C-E089554D0A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960617"/>
              </p:ext>
            </p:extLst>
          </p:nvPr>
        </p:nvGraphicFramePr>
        <p:xfrm>
          <a:off x="1488403" y="4909613"/>
          <a:ext cx="40237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653">
                  <a:extLst>
                    <a:ext uri="{9D8B030D-6E8A-4147-A177-3AD203B41FA5}">
                      <a16:colId xmlns:a16="http://schemas.microsoft.com/office/drawing/2014/main" val="3155537423"/>
                    </a:ext>
                  </a:extLst>
                </a:gridCol>
                <a:gridCol w="1310185">
                  <a:extLst>
                    <a:ext uri="{9D8B030D-6E8A-4147-A177-3AD203B41FA5}">
                      <a16:colId xmlns:a16="http://schemas.microsoft.com/office/drawing/2014/main" val="2180487334"/>
                    </a:ext>
                  </a:extLst>
                </a:gridCol>
                <a:gridCol w="1357953">
                  <a:extLst>
                    <a:ext uri="{9D8B030D-6E8A-4147-A177-3AD203B41FA5}">
                      <a16:colId xmlns:a16="http://schemas.microsoft.com/office/drawing/2014/main" val="2457944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Log Scaled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Unscaled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02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GB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-68.67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50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MSE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2.13 x 10</a:t>
                      </a:r>
                      <a:r>
                        <a:rPr lang="en-GB" baseline="30000" dirty="0"/>
                        <a:t>21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00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% MSE &gt; 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76.53 %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52.93 %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3391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7FFE92D-1518-5358-AA85-08AD7FEB7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21" y="1295881"/>
            <a:ext cx="5731356" cy="3447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2B8BF-63B9-37C9-79E1-4FAD58F5A426}"/>
              </a:ext>
            </a:extLst>
          </p:cNvPr>
          <p:cNvSpPr txBox="1"/>
          <p:nvPr/>
        </p:nvSpPr>
        <p:spPr>
          <a:xfrm>
            <a:off x="6550925" y="1385248"/>
            <a:ext cx="359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overlap in 10 worst predictions, but overlap in best 10.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FE3507-8A9F-FF86-18F2-A28B8671CC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0925" y="2308578"/>
            <a:ext cx="1800000" cy="18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CCF318-9F44-699F-1863-432A954973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9017" y="4106060"/>
            <a:ext cx="1800000" cy="18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65A1E7-FABD-5940-6330-243A6E5167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649" y="2308578"/>
            <a:ext cx="1800000" cy="18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6218DD99-25D4-0451-53BB-B38A97C77A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49" y="4106060"/>
            <a:ext cx="1800000" cy="180000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90116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A475-C766-3B21-19E3-0010FA9D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949" y="366638"/>
            <a:ext cx="7094220" cy="900000"/>
          </a:xfrm>
        </p:spPr>
        <p:txBody>
          <a:bodyPr>
            <a:normAutofit fontScale="90000"/>
          </a:bodyPr>
          <a:lstStyle/>
          <a:p>
            <a:r>
              <a:rPr lang="en-GB"/>
              <a:t>Colours and Fonts</a:t>
            </a:r>
            <a:br>
              <a:rPr lang="en-GB"/>
            </a:br>
            <a:r>
              <a:rPr lang="en-GB" sz="2700"/>
              <a:t>(remove from final presentation)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5005-8910-6FF5-4885-410E4386B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Headings: </a:t>
            </a:r>
            <a:r>
              <a:rPr lang="en-GB">
                <a:latin typeface="+mj-lt"/>
              </a:rPr>
              <a:t>Open Sans Condensed</a:t>
            </a:r>
          </a:p>
          <a:p>
            <a:r>
              <a:rPr lang="en-GB"/>
              <a:t>Body Text: </a:t>
            </a:r>
            <a:r>
              <a:rPr lang="en-GB" err="1"/>
              <a:t>Lato</a:t>
            </a:r>
            <a:endParaRPr lang="en-GB"/>
          </a:p>
          <a:p>
            <a:endParaRPr lang="en-GB"/>
          </a:p>
          <a:p>
            <a:endParaRPr lang="en-GB"/>
          </a:p>
          <a:p>
            <a:r>
              <a:rPr kumimoji="0" lang="en-GB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Colours: if these colour boxes match up the document has applied the colour theme. </a:t>
            </a:r>
            <a:endParaRPr kumimoji="0" lang="en-GB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Additional Colour: </a:t>
            </a:r>
          </a:p>
        </p:txBody>
      </p:sp>
      <p:sp>
        <p:nvSpPr>
          <p:cNvPr id="24" name="Text Box 1">
            <a:extLst>
              <a:ext uri="{FF2B5EF4-FFF2-40B4-BE49-F238E27FC236}">
                <a16:creationId xmlns:a16="http://schemas.microsoft.com/office/drawing/2014/main" id="{1851D7DB-49C7-593B-3EAB-24425229B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4127500"/>
            <a:ext cx="838200" cy="323850"/>
          </a:xfrm>
          <a:prstGeom prst="rect">
            <a:avLst/>
          </a:prstGeom>
          <a:solidFill>
            <a:srgbClr val="011E41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#011e41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36E2DFA8-1785-8455-A5F8-C942B23F0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4127500"/>
            <a:ext cx="838200" cy="323850"/>
          </a:xfrm>
          <a:prstGeom prst="rect">
            <a:avLst/>
          </a:prstGeom>
          <a:solidFill>
            <a:srgbClr val="002169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#002169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56CFBCBE-51C5-78BC-BE92-70E14D2A0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131252"/>
            <a:ext cx="838200" cy="323850"/>
          </a:xfrm>
          <a:prstGeom prst="rect">
            <a:avLst/>
          </a:prstGeom>
          <a:solidFill>
            <a:srgbClr val="3D7CC9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#3d7cc9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7" name="Text Box 5">
            <a:extLst>
              <a:ext uri="{FF2B5EF4-FFF2-40B4-BE49-F238E27FC236}">
                <a16:creationId xmlns:a16="http://schemas.microsoft.com/office/drawing/2014/main" id="{5D4D8E23-2133-9765-7DA9-00233B7E9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045" y="4127500"/>
            <a:ext cx="838200" cy="323850"/>
          </a:xfrm>
          <a:prstGeom prst="rect">
            <a:avLst/>
          </a:prstGeom>
          <a:solidFill>
            <a:srgbClr val="FF9E18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#ff9e18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CFEF0978-E721-0B1C-02A7-0D65AEEE6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127" y="4537710"/>
            <a:ext cx="838200" cy="323850"/>
          </a:xfrm>
          <a:prstGeom prst="rect">
            <a:avLst/>
          </a:prstGeom>
          <a:solidFill>
            <a:srgbClr val="5AA2AE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#5aa2ae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43957F24-C7FB-0F5F-9958-0BC4662A4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877" y="4537710"/>
            <a:ext cx="838200" cy="323850"/>
          </a:xfrm>
          <a:prstGeom prst="rect">
            <a:avLst/>
          </a:prstGeom>
          <a:solidFill>
            <a:srgbClr val="BBBBBB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#bbbbbb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66F18D2E-D62F-26F9-CB9F-0F48C224B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537710"/>
            <a:ext cx="838200" cy="323850"/>
          </a:xfrm>
          <a:prstGeom prst="rect">
            <a:avLst/>
          </a:prstGeom>
          <a:solidFill>
            <a:srgbClr val="E5E1E6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#e5e1e6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 Box 9">
            <a:extLst>
              <a:ext uri="{FF2B5EF4-FFF2-40B4-BE49-F238E27FC236}">
                <a16:creationId xmlns:a16="http://schemas.microsoft.com/office/drawing/2014/main" id="{468F012D-D116-15E2-213D-CDEE75192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537710"/>
            <a:ext cx="838200" cy="323850"/>
          </a:xfrm>
          <a:prstGeom prst="rect">
            <a:avLst/>
          </a:prstGeom>
          <a:solidFill>
            <a:srgbClr val="9D90A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#9d90a0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 Box 2">
            <a:extLst>
              <a:ext uri="{FF2B5EF4-FFF2-40B4-BE49-F238E27FC236}">
                <a16:creationId xmlns:a16="http://schemas.microsoft.com/office/drawing/2014/main" id="{46BDE2CC-4B3D-2466-B1B8-A442AC5E9435}"/>
              </a:ext>
            </a:extLst>
          </p:cNvPr>
          <p:cNvSpPr txBox="1"/>
          <p:nvPr/>
        </p:nvSpPr>
        <p:spPr>
          <a:xfrm>
            <a:off x="1971675" y="4127500"/>
            <a:ext cx="295275" cy="323850"/>
          </a:xfrm>
          <a:prstGeom prst="rect">
            <a:avLst/>
          </a:prstGeom>
          <a:solidFill>
            <a:schemeClr val="tx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F8F5022-354C-6751-F499-679D3932153F}"/>
              </a:ext>
            </a:extLst>
          </p:cNvPr>
          <p:cNvSpPr txBox="1"/>
          <p:nvPr/>
        </p:nvSpPr>
        <p:spPr>
          <a:xfrm>
            <a:off x="3305175" y="4127500"/>
            <a:ext cx="295275" cy="323850"/>
          </a:xfrm>
          <a:prstGeom prst="rect">
            <a:avLst/>
          </a:prstGeom>
          <a:solidFill>
            <a:schemeClr val="tx2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B7119443-AAC2-7892-73C1-CD5645C98FF9}"/>
              </a:ext>
            </a:extLst>
          </p:cNvPr>
          <p:cNvSpPr txBox="1"/>
          <p:nvPr/>
        </p:nvSpPr>
        <p:spPr>
          <a:xfrm>
            <a:off x="4686300" y="4127500"/>
            <a:ext cx="295275" cy="323850"/>
          </a:xfrm>
          <a:prstGeom prst="rect">
            <a:avLst/>
          </a:prstGeom>
          <a:solidFill>
            <a:schemeClr val="accent2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solidFill>
                  <a:srgbClr val="3D7CC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Lato" panose="020F0502020204030203" pitchFamily="34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56581755-113B-15B3-5425-050C4FB75172}"/>
              </a:ext>
            </a:extLst>
          </p:cNvPr>
          <p:cNvSpPr txBox="1"/>
          <p:nvPr/>
        </p:nvSpPr>
        <p:spPr>
          <a:xfrm>
            <a:off x="6019800" y="4127500"/>
            <a:ext cx="295275" cy="323850"/>
          </a:xfrm>
          <a:prstGeom prst="rect">
            <a:avLst/>
          </a:prstGeom>
          <a:solidFill>
            <a:schemeClr val="accent3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solidFill>
                  <a:srgbClr val="3D7CC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Lato" panose="020F0502020204030203" pitchFamily="34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441E4A36-6D64-2F31-2D4A-BAF5C6F37C7E}"/>
              </a:ext>
            </a:extLst>
          </p:cNvPr>
          <p:cNvSpPr txBox="1"/>
          <p:nvPr/>
        </p:nvSpPr>
        <p:spPr>
          <a:xfrm>
            <a:off x="1971675" y="4537710"/>
            <a:ext cx="295275" cy="323850"/>
          </a:xfrm>
          <a:prstGeom prst="rect">
            <a:avLst/>
          </a:prstGeom>
          <a:solidFill>
            <a:schemeClr val="accent5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F8A361D9-639C-2BD4-4497-E2035261E866}"/>
              </a:ext>
            </a:extLst>
          </p:cNvPr>
          <p:cNvSpPr txBox="1"/>
          <p:nvPr/>
        </p:nvSpPr>
        <p:spPr>
          <a:xfrm>
            <a:off x="3305175" y="4537710"/>
            <a:ext cx="295275" cy="323850"/>
          </a:xfrm>
          <a:prstGeom prst="rect">
            <a:avLst/>
          </a:prstGeom>
          <a:solidFill>
            <a:schemeClr val="accent4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9C28A4F3-6C7C-66D8-7D34-F14A5FCED61B}"/>
              </a:ext>
            </a:extLst>
          </p:cNvPr>
          <p:cNvSpPr txBox="1"/>
          <p:nvPr/>
        </p:nvSpPr>
        <p:spPr>
          <a:xfrm>
            <a:off x="4686300" y="4537710"/>
            <a:ext cx="295275" cy="323850"/>
          </a:xfrm>
          <a:prstGeom prst="rect">
            <a:avLst/>
          </a:prstGeom>
          <a:solidFill>
            <a:schemeClr val="bg2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solidFill>
                  <a:srgbClr val="3D7CC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Lato" panose="020F0502020204030203" pitchFamily="34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CE5C28FD-2375-B42C-055B-B072719C59A5}"/>
              </a:ext>
            </a:extLst>
          </p:cNvPr>
          <p:cNvSpPr txBox="1"/>
          <p:nvPr/>
        </p:nvSpPr>
        <p:spPr>
          <a:xfrm>
            <a:off x="6019800" y="4537710"/>
            <a:ext cx="295275" cy="323850"/>
          </a:xfrm>
          <a:prstGeom prst="rect">
            <a:avLst/>
          </a:prstGeom>
          <a:solidFill>
            <a:schemeClr val="accent6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solidFill>
                  <a:srgbClr val="3D7CC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Lato" panose="020F0502020204030203" pitchFamily="34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ectangle 58">
            <a:extLst>
              <a:ext uri="{FF2B5EF4-FFF2-40B4-BE49-F238E27FC236}">
                <a16:creationId xmlns:a16="http://schemas.microsoft.com/office/drawing/2014/main" id="{A0DFFEDE-5B97-0D66-8EE7-009A6779B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59">
            <a:extLst>
              <a:ext uri="{FF2B5EF4-FFF2-40B4-BE49-F238E27FC236}">
                <a16:creationId xmlns:a16="http://schemas.microsoft.com/office/drawing/2014/main" id="{1A305642-83DE-1CE1-31B6-9781EC5EA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64">
            <a:extLst>
              <a:ext uri="{FF2B5EF4-FFF2-40B4-BE49-F238E27FC236}">
                <a16:creationId xmlns:a16="http://schemas.microsoft.com/office/drawing/2014/main" id="{1F872B44-EF50-7FAA-F108-A76AF10A4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44" name="Rectangle 65">
            <a:extLst>
              <a:ext uri="{FF2B5EF4-FFF2-40B4-BE49-F238E27FC236}">
                <a16:creationId xmlns:a16="http://schemas.microsoft.com/office/drawing/2014/main" id="{4FD6562C-7CCC-42E1-006D-3B2A05AD3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243" y="5530601"/>
            <a:ext cx="1649413" cy="597121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222F5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22F5D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#993366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471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F8A3-75F6-70F5-1AED-C3FE2100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the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E5940-4386-CF42-FA1D-EF8B6FDCB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99149" y="1471986"/>
            <a:ext cx="4184034" cy="5065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1" dirty="0">
                <a:solidFill>
                  <a:schemeClr val="tx2"/>
                </a:solidFill>
              </a:rPr>
              <a:t>log(</a:t>
            </a:r>
            <a:r>
              <a:rPr lang="en-GB" sz="2400" b="1" dirty="0" err="1">
                <a:solidFill>
                  <a:schemeClr val="tx2"/>
                </a:solidFill>
              </a:rPr>
              <a:t>k</a:t>
            </a:r>
            <a:r>
              <a:rPr lang="en-GB" sz="2400" b="1" baseline="-25000" dirty="0" err="1">
                <a:solidFill>
                  <a:schemeClr val="tx2"/>
                </a:solidFill>
              </a:rPr>
              <a:t>H</a:t>
            </a:r>
            <a:r>
              <a:rPr lang="en-GB" sz="2400" b="1" dirty="0">
                <a:solidFill>
                  <a:schemeClr val="tx2"/>
                </a:solidFill>
              </a:rPr>
              <a:t>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699C7F-B025-E796-BB54-A5B5F01A7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0391"/>
              </p:ext>
            </p:extLst>
          </p:nvPr>
        </p:nvGraphicFramePr>
        <p:xfrm>
          <a:off x="3310526" y="2163303"/>
          <a:ext cx="3558887" cy="195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330">
                  <a:extLst>
                    <a:ext uri="{9D8B030D-6E8A-4147-A177-3AD203B41FA5}">
                      <a16:colId xmlns:a16="http://schemas.microsoft.com/office/drawing/2014/main" val="3126424613"/>
                    </a:ext>
                  </a:extLst>
                </a:gridCol>
                <a:gridCol w="817584">
                  <a:extLst>
                    <a:ext uri="{9D8B030D-6E8A-4147-A177-3AD203B41FA5}">
                      <a16:colId xmlns:a16="http://schemas.microsoft.com/office/drawing/2014/main" val="3796612101"/>
                    </a:ext>
                  </a:extLst>
                </a:gridCol>
                <a:gridCol w="714973">
                  <a:extLst>
                    <a:ext uri="{9D8B030D-6E8A-4147-A177-3AD203B41FA5}">
                      <a16:colId xmlns:a16="http://schemas.microsoft.com/office/drawing/2014/main" val="1701909723"/>
                    </a:ext>
                  </a:extLst>
                </a:gridCol>
              </a:tblGrid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Algorithm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MSE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R2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332857335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LightGBM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5.04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297170551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KRR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080490915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RandomForest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8.74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618825665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KNN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9.31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148809023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AdaBoost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12.76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02322767"/>
                  </a:ext>
                </a:extLst>
              </a:tr>
              <a:tr h="2626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SVR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68.92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9368458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331925-E6EF-6F70-DDEA-B7E34DF81C19}"/>
              </a:ext>
            </a:extLst>
          </p:cNvPr>
          <p:cNvSpPr txBox="1"/>
          <p:nvPr/>
        </p:nvSpPr>
        <p:spPr>
          <a:xfrm>
            <a:off x="1181815" y="4604084"/>
            <a:ext cx="8480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Henry’s law dataset doubled in size after fixing unresolved identifiers.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Best algorithm, scaling methods, and hyperparameters likely to have changed.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Results from previous slide could almost definitely be improved (time limitations in project)</a:t>
            </a:r>
          </a:p>
        </p:txBody>
      </p:sp>
    </p:spTree>
    <p:extLst>
      <p:ext uri="{BB962C8B-B14F-4D97-AF65-F5344CB8AC3E}">
        <p14:creationId xmlns:p14="http://schemas.microsoft.com/office/powerpoint/2010/main" val="309948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225B8-AB29-4662-6A1B-3DEDBE28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Questionable quality of data, e.g. range of values, number of significant figures, data sources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Lack of temperature data for Henry’s Law constant (all assumed to be at 25c instead)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Identifier conversion (CAS to SMILES, SMILES to InChI) leading to incorrect data in Henry’s Law dataset.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~33 compounds had their SMILES replaced with O, leading to an abundance of chemicals mistakenly being identified as water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Over 2000 had unresolved InChI keys which had to be resolved using alternative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My own programming skills. Dataset generation with melting points takes over 24 hours to run, and is probably very poorly optimized.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I could run these programs on Iridis, but errors are likely with file paths and saving.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Runs a lot faster when I stop adding melting point data (~250 000 data points) for no good reason.</a:t>
            </a:r>
          </a:p>
        </p:txBody>
      </p:sp>
    </p:spTree>
    <p:extLst>
      <p:ext uri="{BB962C8B-B14F-4D97-AF65-F5344CB8AC3E}">
        <p14:creationId xmlns:p14="http://schemas.microsoft.com/office/powerpoint/2010/main" val="1200027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9F28-31C8-87B4-80FA-761E3AE4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Questionable Identifiers</a:t>
            </a:r>
          </a:p>
        </p:txBody>
      </p:sp>
      <p:pic>
        <p:nvPicPr>
          <p:cNvPr id="11" name="Picture 10" descr="A chemical structure on a black background&#10;&#10;Description automatically generated">
            <a:extLst>
              <a:ext uri="{FF2B5EF4-FFF2-40B4-BE49-F238E27FC236}">
                <a16:creationId xmlns:a16="http://schemas.microsoft.com/office/drawing/2014/main" id="{477AAD9B-EC89-79A2-DB22-5C1CDC606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" y="1093144"/>
            <a:ext cx="3600000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B92CD03-CEE1-5183-DFBE-FF73FE08EF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3144"/>
            <a:ext cx="3600000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CE2B9A7-0264-69AA-04F2-325DF4B38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22305"/>
              </p:ext>
            </p:extLst>
          </p:nvPr>
        </p:nvGraphicFramePr>
        <p:xfrm>
          <a:off x="1271009" y="4842098"/>
          <a:ext cx="3600000" cy="122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890897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50" dirty="0"/>
                        <a:t>N-(N-</a:t>
                      </a:r>
                      <a:r>
                        <a:rPr lang="en-GB" sz="1050" dirty="0" err="1"/>
                        <a:t>Methylcarbamimidoyl</a:t>
                      </a:r>
                      <a:r>
                        <a:rPr lang="en-GB" sz="1050" dirty="0"/>
                        <a:t>)-2-naphthalenesulfonamide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313539"/>
                  </a:ext>
                </a:extLst>
              </a:tr>
              <a:tr h="486096">
                <a:tc>
                  <a:txBody>
                    <a:bodyPr/>
                    <a:lstStyle/>
                    <a:p>
                      <a:r>
                        <a:rPr lang="pt-BR" sz="1200" dirty="0"/>
                        <a:t>CNC(=N)NS(=O)(=O)C1=CC2=C(C=CC=C2)C=C1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72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InChI=1S/Mo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76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895F34A-224C-6511-7543-1FF4B0FF0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849156"/>
              </p:ext>
            </p:extLst>
          </p:nvPr>
        </p:nvGraphicFramePr>
        <p:xfrm>
          <a:off x="6096000" y="4842098"/>
          <a:ext cx="3600000" cy="122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3368922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/>
                        <a:t>γ</a:t>
                      </a:r>
                      <a:r>
                        <a:rPr lang="en-GB"/>
                        <a:t>-neoclovene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53116"/>
                  </a:ext>
                </a:extLst>
              </a:tr>
              <a:tr h="486096">
                <a:tc>
                  <a:txBody>
                    <a:bodyPr/>
                    <a:lstStyle/>
                    <a:p>
                      <a:r>
                        <a:rPr lang="pt-BR" dirty="0"/>
                        <a:t>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14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InChI=1S/H2O/h1H2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5422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5E4B10D-7135-0E0F-89B4-835EDEDF20A1}"/>
              </a:ext>
            </a:extLst>
          </p:cNvPr>
          <p:cNvSpPr txBox="1"/>
          <p:nvPr/>
        </p:nvSpPr>
        <p:spPr>
          <a:xfrm>
            <a:off x="1142671" y="6069874"/>
            <a:ext cx="855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Resolved by using PubChem API instead of NIST, and scraping </a:t>
            </a:r>
            <a:r>
              <a:rPr lang="en-GB" dirty="0" err="1"/>
              <a:t>UoY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Master Chemical Mechanism site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26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would you do differently?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225B8-AB29-4662-6A1B-3DEDBE28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Better data sanitization to identify compounds which have erroneous values or identifiers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Actually looking at the output of my programs properly instead of just assuming it’s correct because the first 100 worked!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Identify a more solid aim and purpose at the beginning of the project so less time is wasted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Scope was too wide at the beginning of the project, including melting/boiling point, and CMC data.</a:t>
            </a:r>
          </a:p>
        </p:txBody>
      </p:sp>
    </p:spTree>
    <p:extLst>
      <p:ext uri="{BB962C8B-B14F-4D97-AF65-F5344CB8AC3E}">
        <p14:creationId xmlns:p14="http://schemas.microsoft.com/office/powerpoint/2010/main" val="3246545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Conclusions and 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225B8-AB29-4662-6A1B-3DEDBE28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03927"/>
            <a:ext cx="4440099" cy="463743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It is possible to predict solubility and Henry’s Law constant for an aqueous system</a:t>
            </a:r>
          </a:p>
          <a:p>
            <a:pPr marL="0" indent="0">
              <a:buNone/>
            </a:pPr>
            <a:r>
              <a:rPr lang="en-GB" dirty="0"/>
              <a:t>Future Work: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Try using recursive feature elimination to see why no scaling or normalisation had good 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Explore links with melting and boiling points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Look into why the models predicts better for certain types of compound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79223-DDF1-10A2-9409-F2E47FFEC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094" y="1297171"/>
            <a:ext cx="5575616" cy="3561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AA0E1-A95D-65C4-FE83-B7CAE6742D50}"/>
              </a:ext>
            </a:extLst>
          </p:cNvPr>
          <p:cNvSpPr txBox="1"/>
          <p:nvPr/>
        </p:nvSpPr>
        <p:spPr>
          <a:xfrm>
            <a:off x="7368676" y="4704842"/>
            <a:ext cx="2705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 by Jeremy Frey</a:t>
            </a:r>
          </a:p>
        </p:txBody>
      </p:sp>
    </p:spTree>
    <p:extLst>
      <p:ext uri="{BB962C8B-B14F-4D97-AF65-F5344CB8AC3E}">
        <p14:creationId xmlns:p14="http://schemas.microsoft.com/office/powerpoint/2010/main" val="132609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400609"/>
            <a:ext cx="7131165" cy="898187"/>
          </a:xfrm>
        </p:spPr>
        <p:txBody>
          <a:bodyPr anchor="t">
            <a:normAutofit/>
          </a:bodyPr>
          <a:lstStyle/>
          <a:p>
            <a:r>
              <a:rPr lang="en-GB"/>
              <a:t>About me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FCDE39-380E-0F86-961C-5153DD92D1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r="19600"/>
          <a:stretch/>
        </p:blipFill>
        <p:spPr>
          <a:xfrm>
            <a:off x="677334" y="1440873"/>
            <a:ext cx="4184035" cy="4600488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BE6D109-0CD5-478A-1A65-5FA4CF3A3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1440873"/>
            <a:ext cx="4936346" cy="46004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Chemistry with Digital Methods and Computational Modelling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 still don’t have a photo of myself, so here’s another cat photo I took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Continuation of my project from last summer with PSDI: </a:t>
            </a:r>
            <a:r>
              <a:rPr lang="en-US" i="1" dirty="0"/>
              <a:t>Modelling Miscibility with Machine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 enjoy reading sci fi, gaming, and playing guitar</a:t>
            </a:r>
          </a:p>
        </p:txBody>
      </p:sp>
    </p:spTree>
    <p:extLst>
      <p:ext uri="{BB962C8B-B14F-4D97-AF65-F5344CB8AC3E}">
        <p14:creationId xmlns:p14="http://schemas.microsoft.com/office/powerpoint/2010/main" val="306640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Presentation 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225B8-AB29-4662-6A1B-3DEDBE28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Project Description</a:t>
            </a:r>
          </a:p>
          <a:p>
            <a:pPr marL="457200" indent="-457200">
              <a:buAutoNum type="arabicPeriod"/>
            </a:pPr>
            <a:r>
              <a:rPr lang="en-GB" dirty="0"/>
              <a:t>Background</a:t>
            </a:r>
          </a:p>
          <a:p>
            <a:pPr marL="457200" indent="-457200">
              <a:buAutoNum type="arabicPeriod"/>
            </a:pPr>
            <a:r>
              <a:rPr lang="en-GB" dirty="0"/>
              <a:t>Methodology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GB" dirty="0"/>
              <a:t>Dataset Building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GB" dirty="0"/>
              <a:t>Data Processing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GB" dirty="0"/>
              <a:t>Machine Learning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GB" dirty="0"/>
              <a:t>Results</a:t>
            </a:r>
          </a:p>
          <a:p>
            <a:pPr marL="457200" indent="-457200">
              <a:buAutoNum type="arabicPeriod"/>
            </a:pPr>
            <a:r>
              <a:rPr lang="en-GB" dirty="0"/>
              <a:t>Challenges</a:t>
            </a:r>
          </a:p>
          <a:p>
            <a:pPr marL="457200" indent="-457200">
              <a:buAutoNum type="arabicPeriod"/>
            </a:pPr>
            <a:r>
              <a:rPr lang="en-GB" dirty="0"/>
              <a:t>Conclusions and Future Work</a:t>
            </a:r>
          </a:p>
        </p:txBody>
      </p:sp>
      <p:pic>
        <p:nvPicPr>
          <p:cNvPr id="6" name="Picture 5" descr="A structure of a molecule&#10;&#10;Description automatically generated">
            <a:extLst>
              <a:ext uri="{FF2B5EF4-FFF2-40B4-BE49-F238E27FC236}">
                <a16:creationId xmlns:a16="http://schemas.microsoft.com/office/drawing/2014/main" id="{737B4B73-7CE8-7A04-9A24-E131634999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2" t="34364" r="11147" b="33511"/>
          <a:stretch/>
        </p:blipFill>
        <p:spPr>
          <a:xfrm>
            <a:off x="4925818" y="1577474"/>
            <a:ext cx="5400000" cy="2733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81BDE-3A23-4F48-2668-DBA7737A95B7}"/>
              </a:ext>
            </a:extLst>
          </p:cNvPr>
          <p:cNvSpPr txBox="1"/>
          <p:nvPr/>
        </p:nvSpPr>
        <p:spPr>
          <a:xfrm>
            <a:off x="4789039" y="4314913"/>
            <a:ext cx="5673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Monensin</a:t>
            </a:r>
            <a:r>
              <a:rPr lang="en-GB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 antibiotic, one of the compounds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41137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6" y="387929"/>
            <a:ext cx="8200236" cy="898187"/>
          </a:xfrm>
        </p:spPr>
        <p:txBody>
          <a:bodyPr anchor="t">
            <a:normAutofit/>
          </a:bodyPr>
          <a:lstStyle/>
          <a:p>
            <a:r>
              <a:rPr lang="en-GB"/>
              <a:t>Project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225B8-AB29-4662-6A1B-3DEDBE280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440873"/>
            <a:ext cx="4744529" cy="46004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Exploring the links between Henry’s Law constant (</a:t>
            </a:r>
            <a:r>
              <a:rPr lang="en-GB" dirty="0" err="1"/>
              <a:t>k</a:t>
            </a:r>
            <a:r>
              <a:rPr lang="en-GB" baseline="-25000" dirty="0" err="1"/>
              <a:t>H</a:t>
            </a:r>
            <a:r>
              <a:rPr lang="en-GB" dirty="0"/>
              <a:t>) and Solubility (</a:t>
            </a:r>
            <a:r>
              <a:rPr lang="en-GB" dirty="0" err="1"/>
              <a:t>logS</a:t>
            </a:r>
            <a:r>
              <a:rPr lang="en-GB" dirty="0"/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dirty="0"/>
              <a:t>Important for pharmaceuticals, synthesis in industry, electrochemistry, etc.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dirty="0"/>
              <a:t>Possible to calculate experimentally, but time consuming and difficult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dirty="0"/>
              <a:t>Extremely computationally expensive to model using quantum mechanical simulations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r>
              <a:rPr lang="en-GB" dirty="0"/>
              <a:t>Solution: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8F6BE-7CA5-590C-98E8-306572CF5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3303" y="2259391"/>
            <a:ext cx="5544302" cy="227437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CA679-0D4D-33B6-3944-A0F4ECCAEF8D}"/>
              </a:ext>
            </a:extLst>
          </p:cNvPr>
          <p:cNvSpPr txBox="1"/>
          <p:nvPr/>
        </p:nvSpPr>
        <p:spPr>
          <a:xfrm>
            <a:off x="5421863" y="4949010"/>
            <a:ext cx="4805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since interim presentation: </a:t>
            </a:r>
          </a:p>
          <a:p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more CMC. Removed because there was insufficient data.</a:t>
            </a:r>
          </a:p>
        </p:txBody>
      </p:sp>
    </p:spTree>
    <p:extLst>
      <p:ext uri="{BB962C8B-B14F-4D97-AF65-F5344CB8AC3E}">
        <p14:creationId xmlns:p14="http://schemas.microsoft.com/office/powerpoint/2010/main" val="140516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FE9B-7A14-334E-F126-5140E446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6" y="387929"/>
            <a:ext cx="8200236" cy="898187"/>
          </a:xfrm>
        </p:spPr>
        <p:txBody>
          <a:bodyPr anchor="t">
            <a:normAutofit/>
          </a:bodyPr>
          <a:lstStyle/>
          <a:p>
            <a:r>
              <a:rPr lang="en-GB" dirty="0"/>
              <a:t>Why Predict Henry’s Law Constant?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9C564D61-0307-40F4-D6E5-500042C9F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55" y="1440873"/>
            <a:ext cx="4600487" cy="4600487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566CA-4CED-0476-682D-BACEA9D8C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8543" y="1440875"/>
            <a:ext cx="4744529" cy="46004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Highly important properties with a wide range of applications in research and synthesis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Existing data is limited and derived indirectly via experiment using an equation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Existing models and papers use semi-empirical methods -&gt; lack of experimentation with machine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Can be calculated if there is phase-equilibria data for the compound pair at a given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DEE8F-EFAF-5D3F-5865-63D83534FA25}"/>
              </a:ext>
            </a:extLst>
          </p:cNvPr>
          <p:cNvSpPr txBox="1"/>
          <p:nvPr/>
        </p:nvSpPr>
        <p:spPr>
          <a:xfrm>
            <a:off x="1098684" y="5983706"/>
            <a:ext cx="4251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chemeClr val="tx2"/>
                </a:solidFill>
              </a:rPr>
              <a:t>Temperature dependent phase-equilibrium diagram predicted using machine learning (2023)</a:t>
            </a:r>
          </a:p>
        </p:txBody>
      </p:sp>
    </p:spTree>
    <p:extLst>
      <p:ext uri="{BB962C8B-B14F-4D97-AF65-F5344CB8AC3E}">
        <p14:creationId xmlns:p14="http://schemas.microsoft.com/office/powerpoint/2010/main" val="412954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B925-37E2-A916-46F3-1C605217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actually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DB19F-9931-BBDC-0898-AA8C81F80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0429" y="1392746"/>
            <a:ext cx="9665738" cy="1238159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/>
              <a:t>The process of computers improving their own ability to carry out tasks by analysing new data, without a human needing to give instructions in the form of a program </a:t>
            </a:r>
          </a:p>
          <a:p>
            <a:pPr marL="0" indent="0" algn="ctr">
              <a:buNone/>
            </a:pPr>
            <a:r>
              <a:rPr lang="en-GB" dirty="0"/>
              <a:t>– </a:t>
            </a:r>
            <a:r>
              <a:rPr lang="en-GB" dirty="0">
                <a:hlinkClick r:id="rId3"/>
              </a:rPr>
              <a:t>Cambridge Dictionary</a:t>
            </a:r>
            <a:endParaRPr lang="en-GB" i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BE0F70-5E26-54D6-0FF8-54C0FE02D63C}"/>
              </a:ext>
            </a:extLst>
          </p:cNvPr>
          <p:cNvSpPr txBox="1">
            <a:spLocks/>
          </p:cNvSpPr>
          <p:nvPr/>
        </p:nvSpPr>
        <p:spPr>
          <a:xfrm>
            <a:off x="840429" y="5309937"/>
            <a:ext cx="9665738" cy="123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dirty="0"/>
              <a:t>The quality of the output depends on the quality of the input, and the parameters of the mysterious black box.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B5A939F-B430-ACEC-55A9-79F2603B4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8940448"/>
              </p:ext>
            </p:extLst>
          </p:nvPr>
        </p:nvGraphicFramePr>
        <p:xfrm>
          <a:off x="1093147" y="2737535"/>
          <a:ext cx="9160302" cy="209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5551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225B8-AB29-4662-6A1B-3DEDBE28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03927"/>
            <a:ext cx="6552309" cy="463743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Henry’s Law: </a:t>
            </a:r>
            <a:r>
              <a:rPr lang="en-GB" i="1" dirty="0"/>
              <a:t>The abundance of a volatile solute dissolved in a liquid is proportional to its abundance in the gas phase.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Solubility: </a:t>
            </a:r>
            <a:r>
              <a:rPr lang="en-GB" i="1" dirty="0"/>
              <a:t>The analytical composition of a saturated solution, expressed in terms of the proportion of a designated solute in a designated solvent, is the solubility of that solute.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b="1" dirty="0"/>
              <a:t>Or more simply: How much of the substance (liquid or gas) can be dissolved in the solvent?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5D8A4-64FC-9A26-58E5-256FB8DD259A}"/>
              </a:ext>
            </a:extLst>
          </p:cNvPr>
          <p:cNvSpPr txBox="1"/>
          <p:nvPr/>
        </p:nvSpPr>
        <p:spPr>
          <a:xfrm>
            <a:off x="784514" y="6041363"/>
            <a:ext cx="5096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>
                <a:hlinkClick r:id="rId3"/>
              </a:rPr>
              <a:t>https://iupac.org/recommendation/henrys-law-constants/</a:t>
            </a:r>
            <a:endParaRPr lang="en-GB" sz="1100" i="1" dirty="0"/>
          </a:p>
          <a:p>
            <a:r>
              <a:rPr lang="en-GB" sz="1100" i="1" dirty="0">
                <a:hlinkClick r:id="rId4"/>
              </a:rPr>
              <a:t>https://goldbook.iupac.org/terms/view/S05740</a:t>
            </a:r>
            <a:r>
              <a:rPr lang="en-GB" sz="1100" i="1" dirty="0"/>
              <a:t> </a:t>
            </a:r>
          </a:p>
          <a:p>
            <a:r>
              <a:rPr lang="en-GB" sz="1100" i="1" dirty="0">
                <a:hlinkClick r:id="rId5"/>
              </a:rPr>
              <a:t>https://www.youtube.com/watch?v=zMaTrgUKC1w</a:t>
            </a:r>
            <a:r>
              <a:rPr lang="en-GB" sz="1100" i="1" dirty="0"/>
              <a:t> </a:t>
            </a:r>
          </a:p>
        </p:txBody>
      </p:sp>
      <p:pic>
        <p:nvPicPr>
          <p:cNvPr id="7" name="Picture 6" descr="A glass of liquid with a straw&#10;&#10;Description automatically generated">
            <a:extLst>
              <a:ext uri="{FF2B5EF4-FFF2-40B4-BE49-F238E27FC236}">
                <a16:creationId xmlns:a16="http://schemas.microsoft.com/office/drawing/2014/main" id="{EA41C064-1CDD-FBA0-E241-57CBF4E05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806" y="2286000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4842-9617-9B41-B4FC-6E7ECB2E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 Overview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05DC9C1-72EF-A298-BC67-F05A129513E9}"/>
              </a:ext>
            </a:extLst>
          </p:cNvPr>
          <p:cNvGraphicFramePr/>
          <p:nvPr/>
        </p:nvGraphicFramePr>
        <p:xfrm>
          <a:off x="1532659" y="1989859"/>
          <a:ext cx="8627341" cy="187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F99304-F4BB-27F7-9F01-13F12D23086C}"/>
              </a:ext>
            </a:extLst>
          </p:cNvPr>
          <p:cNvSpPr txBox="1"/>
          <p:nvPr/>
        </p:nvSpPr>
        <p:spPr>
          <a:xfrm>
            <a:off x="1335232" y="3683577"/>
            <a:ext cx="2088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RDKit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AqSolDB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Henry’s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IUPAC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588B83-15FD-0D5C-8F0F-512A3223A2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986"/>
          <a:stretch/>
        </p:blipFill>
        <p:spPr>
          <a:xfrm>
            <a:off x="3506933" y="3683577"/>
            <a:ext cx="2453134" cy="1646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E04407-C3B3-775A-3B75-19E776B992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015" y="3683577"/>
            <a:ext cx="1614070" cy="1703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06DFD-AD94-0C16-89F0-04B05880BC8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5" r="41388"/>
          <a:stretch/>
        </p:blipFill>
        <p:spPr>
          <a:xfrm>
            <a:off x="8358033" y="3614598"/>
            <a:ext cx="1753937" cy="177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03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bdab80bd-533c-48a9-b4bf-d3e653037d4e"/>
</p:tagLst>
</file>

<file path=ppt/theme/theme1.xml><?xml version="1.0" encoding="utf-8"?>
<a:theme xmlns:a="http://schemas.openxmlformats.org/drawingml/2006/main" name="PSDI_minimal">
  <a:themeElements>
    <a:clrScheme name="Custom 7">
      <a:dk1>
        <a:srgbClr val="011E41"/>
      </a:dk1>
      <a:lt1>
        <a:srgbClr val="FFFFFF"/>
      </a:lt1>
      <a:dk2>
        <a:srgbClr val="002169"/>
      </a:dk2>
      <a:lt2>
        <a:srgbClr val="E5E1E6"/>
      </a:lt2>
      <a:accent1>
        <a:srgbClr val="002169"/>
      </a:accent1>
      <a:accent2>
        <a:srgbClr val="3D7CC9"/>
      </a:accent2>
      <a:accent3>
        <a:srgbClr val="FF9E18"/>
      </a:accent3>
      <a:accent4>
        <a:srgbClr val="BBBBBB"/>
      </a:accent4>
      <a:accent5>
        <a:srgbClr val="5AA2AE"/>
      </a:accent5>
      <a:accent6>
        <a:srgbClr val="9D90A0"/>
      </a:accent6>
      <a:hlink>
        <a:srgbClr val="3D7CC9"/>
      </a:hlink>
      <a:folHlink>
        <a:srgbClr val="3D7CC9"/>
      </a:folHlink>
    </a:clrScheme>
    <a:fontScheme name="PSDI">
      <a:majorFont>
        <a:latin typeface="Open Sans Condensed"/>
        <a:ea typeface=""/>
        <a:cs typeface=""/>
      </a:majorFont>
      <a:minorFont>
        <a:latin typeface="Lato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ase1b_template.potx" id="{F8204FCD-E679-4ED5-B72B-ABA64F5D0975}" vid="{D7BE1B6B-64AB-489B-9BD9-307415EA4EEC}"/>
    </a:ext>
  </a:extLst>
</a:theme>
</file>

<file path=ppt/theme/theme2.xml><?xml version="1.0" encoding="utf-8"?>
<a:theme xmlns:a="http://schemas.openxmlformats.org/drawingml/2006/main" name="Reduced Background">
  <a:themeElements>
    <a:clrScheme name="Custom 7">
      <a:dk1>
        <a:srgbClr val="011E41"/>
      </a:dk1>
      <a:lt1>
        <a:srgbClr val="FFFFFF"/>
      </a:lt1>
      <a:dk2>
        <a:srgbClr val="002169"/>
      </a:dk2>
      <a:lt2>
        <a:srgbClr val="E5E1E6"/>
      </a:lt2>
      <a:accent1>
        <a:srgbClr val="002169"/>
      </a:accent1>
      <a:accent2>
        <a:srgbClr val="3D7CC9"/>
      </a:accent2>
      <a:accent3>
        <a:srgbClr val="FF9E18"/>
      </a:accent3>
      <a:accent4>
        <a:srgbClr val="BBBBBB"/>
      </a:accent4>
      <a:accent5>
        <a:srgbClr val="5AA2AE"/>
      </a:accent5>
      <a:accent6>
        <a:srgbClr val="9D90A0"/>
      </a:accent6>
      <a:hlink>
        <a:srgbClr val="3D7CC9"/>
      </a:hlink>
      <a:folHlink>
        <a:srgbClr val="3D7CC9"/>
      </a:folHlink>
    </a:clrScheme>
    <a:fontScheme name="PSDI">
      <a:majorFont>
        <a:latin typeface="Open Sans Condensed"/>
        <a:ea typeface=""/>
        <a:cs typeface=""/>
      </a:majorFont>
      <a:minorFont>
        <a:latin typeface="Lato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ase1b_template.potx" id="{F8204FCD-E679-4ED5-B72B-ABA64F5D0975}" vid="{3355FB8F-A693-4A16-8003-86D4059973F2}"/>
    </a:ext>
  </a:extLst>
</a:theme>
</file>

<file path=ppt/theme/theme3.xml><?xml version="1.0" encoding="utf-8"?>
<a:theme xmlns:a="http://schemas.openxmlformats.org/drawingml/2006/main" name="1_PSDI_minimal">
  <a:themeElements>
    <a:clrScheme name="Custom 7">
      <a:dk1>
        <a:srgbClr val="011E41"/>
      </a:dk1>
      <a:lt1>
        <a:srgbClr val="FFFFFF"/>
      </a:lt1>
      <a:dk2>
        <a:srgbClr val="002169"/>
      </a:dk2>
      <a:lt2>
        <a:srgbClr val="E5E1E6"/>
      </a:lt2>
      <a:accent1>
        <a:srgbClr val="002169"/>
      </a:accent1>
      <a:accent2>
        <a:srgbClr val="3D7CC9"/>
      </a:accent2>
      <a:accent3>
        <a:srgbClr val="FF9E18"/>
      </a:accent3>
      <a:accent4>
        <a:srgbClr val="BBBBBB"/>
      </a:accent4>
      <a:accent5>
        <a:srgbClr val="5AA2AE"/>
      </a:accent5>
      <a:accent6>
        <a:srgbClr val="9D90A0"/>
      </a:accent6>
      <a:hlink>
        <a:srgbClr val="3D7CC9"/>
      </a:hlink>
      <a:folHlink>
        <a:srgbClr val="3D7CC9"/>
      </a:folHlink>
    </a:clrScheme>
    <a:fontScheme name="PSDI">
      <a:majorFont>
        <a:latin typeface="Open Sans Condensed"/>
        <a:ea typeface=""/>
        <a:cs typeface=""/>
      </a:majorFont>
      <a:minorFont>
        <a:latin typeface="Lato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ase1b_template.potx" id="{F8204FCD-E679-4ED5-B72B-ABA64F5D0975}" vid="{D7BE1B6B-64AB-489B-9BD9-307415EA4EEC}"/>
    </a:ext>
  </a:extLst>
</a:theme>
</file>

<file path=ppt/theme/theme4.xml><?xml version="1.0" encoding="utf-8"?>
<a:theme xmlns:a="http://schemas.openxmlformats.org/drawingml/2006/main" name="1_Reduced Background">
  <a:themeElements>
    <a:clrScheme name="Custom 7">
      <a:dk1>
        <a:srgbClr val="011E41"/>
      </a:dk1>
      <a:lt1>
        <a:srgbClr val="FFFFFF"/>
      </a:lt1>
      <a:dk2>
        <a:srgbClr val="002169"/>
      </a:dk2>
      <a:lt2>
        <a:srgbClr val="E5E1E6"/>
      </a:lt2>
      <a:accent1>
        <a:srgbClr val="002169"/>
      </a:accent1>
      <a:accent2>
        <a:srgbClr val="3D7CC9"/>
      </a:accent2>
      <a:accent3>
        <a:srgbClr val="FF9E18"/>
      </a:accent3>
      <a:accent4>
        <a:srgbClr val="BBBBBB"/>
      </a:accent4>
      <a:accent5>
        <a:srgbClr val="5AA2AE"/>
      </a:accent5>
      <a:accent6>
        <a:srgbClr val="9D90A0"/>
      </a:accent6>
      <a:hlink>
        <a:srgbClr val="3D7CC9"/>
      </a:hlink>
      <a:folHlink>
        <a:srgbClr val="3D7CC9"/>
      </a:folHlink>
    </a:clrScheme>
    <a:fontScheme name="PSDI">
      <a:majorFont>
        <a:latin typeface="Open Sans Condensed"/>
        <a:ea typeface=""/>
        <a:cs typeface=""/>
      </a:majorFont>
      <a:minorFont>
        <a:latin typeface="Lato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ase1b_template.potx" id="{F8204FCD-E679-4ED5-B72B-ABA64F5D0975}" vid="{3355FB8F-A693-4A16-8003-86D4059973F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575912-036c-47e4-bb0c-34b57badd29d">
      <Terms xmlns="http://schemas.microsoft.com/office/infopath/2007/PartnerControls"/>
    </lcf76f155ced4ddcb4097134ff3c332f>
    <TaxCatchAll xmlns="6b166474-b2af-45df-96fa-9cf466d2a26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755947552029468E867F3745D628B3" ma:contentTypeVersion="13" ma:contentTypeDescription="Create a new document." ma:contentTypeScope="" ma:versionID="6f17d90c9bb52fba843abc89047cdbfa">
  <xsd:schema xmlns:xsd="http://www.w3.org/2001/XMLSchema" xmlns:xs="http://www.w3.org/2001/XMLSchema" xmlns:p="http://schemas.microsoft.com/office/2006/metadata/properties" xmlns:ns2="df575912-036c-47e4-bb0c-34b57badd29d" xmlns:ns3="6b166474-b2af-45df-96fa-9cf466d2a268" targetNamespace="http://schemas.microsoft.com/office/2006/metadata/properties" ma:root="true" ma:fieldsID="d64f8741b073d8d00995ca4796ca7a94" ns2:_="" ns3:_="">
    <xsd:import namespace="df575912-036c-47e4-bb0c-34b57badd29d"/>
    <xsd:import namespace="6b166474-b2af-45df-96fa-9cf466d2a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575912-036c-47e4-bb0c-34b57badd2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cbf2f534-9c3d-494b-83fb-768e807180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166474-b2af-45df-96fa-9cf466d2a26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c62c030-6049-414a-a2d6-9dfb2a70daaf}" ma:internalName="TaxCatchAll" ma:showField="CatchAllData" ma:web="6b166474-b2af-45df-96fa-9cf466d2a2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DB4E88-0C97-47AE-85CF-64B39E6383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762E42-FE03-48FF-A40F-5A8B9E17864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df575912-036c-47e4-bb0c-34b57badd29d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b166474-b2af-45df-96fa-9cf466d2a26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52DF394-B839-4D3C-8AAB-B8703A4D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575912-036c-47e4-bb0c-34b57badd29d"/>
    <ds:schemaRef ds:uri="6b166474-b2af-45df-96fa-9cf466d2a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PSDI_minimal</Template>
  <TotalTime>674</TotalTime>
  <Words>1507</Words>
  <Application>Microsoft Office PowerPoint</Application>
  <PresentationFormat>Widescreen</PresentationFormat>
  <Paragraphs>311</Paragraphs>
  <Slides>24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Cambria Math</vt:lpstr>
      <vt:lpstr>Lato</vt:lpstr>
      <vt:lpstr>Open Sans Condensed</vt:lpstr>
      <vt:lpstr>Wingdings</vt:lpstr>
      <vt:lpstr>Wingdings 3</vt:lpstr>
      <vt:lpstr>PSDI_minimal</vt:lpstr>
      <vt:lpstr>Reduced Background</vt:lpstr>
      <vt:lpstr>1_PSDI_minimal</vt:lpstr>
      <vt:lpstr>1_Reduced Background</vt:lpstr>
      <vt:lpstr>PowerPoint Presentation</vt:lpstr>
      <vt:lpstr>Colours and Fonts (remove from final presentation)</vt:lpstr>
      <vt:lpstr>About me</vt:lpstr>
      <vt:lpstr>Presentation Outline</vt:lpstr>
      <vt:lpstr>Project Description</vt:lpstr>
      <vt:lpstr>Why Predict Henry’s Law Constant?</vt:lpstr>
      <vt:lpstr>What actually is machine learning?</vt:lpstr>
      <vt:lpstr>Background</vt:lpstr>
      <vt:lpstr>Methodology Overview</vt:lpstr>
      <vt:lpstr>Dataset Building</vt:lpstr>
      <vt:lpstr>Dataset Building</vt:lpstr>
      <vt:lpstr>Data Processing</vt:lpstr>
      <vt:lpstr>Machine Learning and Results</vt:lpstr>
      <vt:lpstr>Choosing the Algorithms</vt:lpstr>
      <vt:lpstr>Results and Analysis</vt:lpstr>
      <vt:lpstr>Test Set: logS</vt:lpstr>
      <vt:lpstr>Test Set Metrics: logS</vt:lpstr>
      <vt:lpstr>Test Set: log(kH)</vt:lpstr>
      <vt:lpstr>The Antilog: Test Set Metrics</vt:lpstr>
      <vt:lpstr>Choosing the Algorithms</vt:lpstr>
      <vt:lpstr>Challenges</vt:lpstr>
      <vt:lpstr>Questionable Identifiers</vt:lpstr>
      <vt:lpstr>What would you do differently?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Kanza</dc:creator>
  <cp:keywords>PSDI</cp:keywords>
  <cp:lastModifiedBy>Josh Cheung</cp:lastModifiedBy>
  <cp:revision>36</cp:revision>
  <cp:lastPrinted>2024-08-21T08:49:39Z</cp:lastPrinted>
  <dcterms:created xsi:type="dcterms:W3CDTF">2023-06-16T15:49:09Z</dcterms:created>
  <dcterms:modified xsi:type="dcterms:W3CDTF">2024-08-21T09:44:42Z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0x0101003B755947552029468E867F3745D628B3</vt:lpwstr>
  </property>
  <property fmtid="{D5CDD505-2E9C-101B-9397-08002B2CF9AE}" pid="3" name="MediaServiceImageTags">
    <vt:lpwstr/>
  </property>
</Properties>
</file>